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524" r:id="rId2"/>
    <p:sldId id="263" r:id="rId3"/>
    <p:sldId id="571" r:id="rId4"/>
    <p:sldId id="572" r:id="rId5"/>
    <p:sldId id="570" r:id="rId6"/>
    <p:sldId id="543" r:id="rId7"/>
    <p:sldId id="567" r:id="rId8"/>
    <p:sldId id="568" r:id="rId9"/>
    <p:sldId id="550" r:id="rId10"/>
    <p:sldId id="551" r:id="rId11"/>
    <p:sldId id="528" r:id="rId12"/>
    <p:sldId id="559" r:id="rId13"/>
    <p:sldId id="560" r:id="rId14"/>
    <p:sldId id="556" r:id="rId15"/>
    <p:sldId id="557" r:id="rId16"/>
    <p:sldId id="558" r:id="rId17"/>
    <p:sldId id="561" r:id="rId18"/>
    <p:sldId id="569" r:id="rId19"/>
    <p:sldId id="580" r:id="rId20"/>
    <p:sldId id="573" r:id="rId21"/>
    <p:sldId id="575" r:id="rId22"/>
    <p:sldId id="576" r:id="rId23"/>
    <p:sldId id="577" r:id="rId24"/>
    <p:sldId id="578" r:id="rId25"/>
    <p:sldId id="579" r:id="rId26"/>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68159F7C-7154-1446-A846-3755D3722C1C}">
          <p14:sldIdLst>
            <p14:sldId id="524"/>
            <p14:sldId id="263"/>
            <p14:sldId id="571"/>
            <p14:sldId id="572"/>
            <p14:sldId id="570"/>
            <p14:sldId id="543"/>
          </p14:sldIdLst>
        </p14:section>
        <p14:section name="What is serverless" id="{F5A8A5FB-908B-D04D-BA6A-4C77BCDBF348}">
          <p14:sldIdLst>
            <p14:sldId id="567"/>
            <p14:sldId id="568"/>
            <p14:sldId id="550"/>
            <p14:sldId id="551"/>
          </p14:sldIdLst>
        </p14:section>
        <p14:section name="What have we built" id="{4C41657C-394A-9141-A53F-3BD844431C9E}">
          <p14:sldIdLst>
            <p14:sldId id="528"/>
            <p14:sldId id="559"/>
            <p14:sldId id="560"/>
            <p14:sldId id="556"/>
            <p14:sldId id="557"/>
            <p14:sldId id="558"/>
            <p14:sldId id="561"/>
            <p14:sldId id="569"/>
          </p14:sldIdLst>
        </p14:section>
        <p14:section name="What does this mean for you?" id="{B5DA9B6A-375D-FF40-9A40-9CDFDC17D789}">
          <p14:sldIdLst>
            <p14:sldId id="580"/>
            <p14:sldId id="573"/>
            <p14:sldId id="575"/>
            <p14:sldId id="576"/>
            <p14:sldId id="577"/>
            <p14:sldId id="578"/>
            <p14:sldId id="579"/>
          </p14:sldIdLst>
        </p14:section>
        <p14:section name="End" id="{437BA99A-6292-714B-B8D3-9DAA4F02101B}">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22935"/>
    <a:srgbClr val="222A35"/>
    <a:srgbClr val="161F28"/>
    <a:srgbClr val="805430"/>
    <a:srgbClr val="212F3C"/>
    <a:srgbClr val="010203"/>
    <a:srgbClr val="1B222B"/>
    <a:srgbClr val="000000"/>
    <a:srgbClr val="0C1116"/>
    <a:srgbClr val="2C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99" autoAdjust="0"/>
    <p:restoredTop sz="82224" autoAdjust="0"/>
  </p:normalViewPr>
  <p:slideViewPr>
    <p:cSldViewPr snapToGrid="0">
      <p:cViewPr varScale="1">
        <p:scale>
          <a:sx n="128" d="100"/>
          <a:sy n="128" d="100"/>
        </p:scale>
        <p:origin x="168" y="696"/>
      </p:cViewPr>
      <p:guideLst>
        <p:guide orient="horz" pos="2160"/>
        <p:guide pos="3840"/>
      </p:guideLst>
    </p:cSldViewPr>
  </p:slideViewPr>
  <p:notesTextViewPr>
    <p:cViewPr>
      <p:scale>
        <a:sx n="3" d="2"/>
        <a:sy n="3" d="2"/>
      </p:scale>
      <p:origin x="0" y="0"/>
    </p:cViewPr>
  </p:notesTextViewPr>
  <p:sorterViewPr>
    <p:cViewPr>
      <p:scale>
        <a:sx n="70" d="100"/>
        <a:sy n="70" d="100"/>
      </p:scale>
      <p:origin x="0" y="-12653"/>
    </p:cViewPr>
  </p:sorterViewPr>
  <p:notesViewPr>
    <p:cSldViewPr snapToGrid="0">
      <p:cViewPr varScale="1">
        <p:scale>
          <a:sx n="86" d="100"/>
          <a:sy n="86" d="100"/>
        </p:scale>
        <p:origin x="2904" y="54"/>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DC24EA-8346-4C8B-943C-AD383301A03D}" type="datetimeFigureOut">
              <a:rPr lang="id-ID" smtClean="0"/>
              <a:t>16/05/16</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E71F5-2935-4BFA-B369-9FA3FAF55664}" type="slidenum">
              <a:rPr lang="id-ID" smtClean="0"/>
              <a:t>‹#›</a:t>
            </a:fld>
            <a:endParaRPr lang="id-ID"/>
          </a:p>
        </p:txBody>
      </p:sp>
    </p:spTree>
    <p:extLst>
      <p:ext uri="{BB962C8B-B14F-4D97-AF65-F5344CB8AC3E}">
        <p14:creationId xmlns:p14="http://schemas.microsoft.com/office/powerpoint/2010/main" val="269502977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jpeg>
</file>

<file path=ppt/media/image12.jpeg>
</file>

<file path=ppt/media/image13.jpeg>
</file>

<file path=ppt/media/image14.png>
</file>

<file path=ppt/media/image15.png>
</file>

<file path=ppt/media/image2.png>
</file>

<file path=ppt/media/image3.jpeg>
</file>

<file path=ppt/media/image4.jp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E5-932C-4F36-8614-8789767FBCD2}" type="datetimeFigureOut">
              <a:rPr lang="id-ID" smtClean="0"/>
              <a:t>16/05/16</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38DD1-33AA-4996-977A-42B26A155BBE}" type="slidenum">
              <a:rPr lang="id-ID" smtClean="0"/>
              <a:t>‹#›</a:t>
            </a:fld>
            <a:endParaRPr lang="id-ID"/>
          </a:p>
        </p:txBody>
      </p:sp>
    </p:spTree>
    <p:extLst>
      <p:ext uri="{BB962C8B-B14F-4D97-AF65-F5344CB8AC3E}">
        <p14:creationId xmlns:p14="http://schemas.microsoft.com/office/powerpoint/2010/main" val="130593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a:t>
            </a:fld>
            <a:endParaRPr lang="id-ID"/>
          </a:p>
        </p:txBody>
      </p:sp>
    </p:spTree>
    <p:extLst>
      <p:ext uri="{BB962C8B-B14F-4D97-AF65-F5344CB8AC3E}">
        <p14:creationId xmlns:p14="http://schemas.microsoft.com/office/powerpoint/2010/main" val="338804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a:t>
            </a:r>
            <a:r>
              <a:rPr lang="en-US" baseline="0" dirty="0" smtClean="0"/>
              <a:t> a lot of people ask – isn’t this just </a:t>
            </a:r>
            <a:r>
              <a:rPr lang="en-US" baseline="0" dirty="0" err="1" smtClean="0"/>
              <a:t>microservices</a:t>
            </a:r>
            <a:r>
              <a:rPr lang="en-US" baseline="0" dirty="0" smtClean="0"/>
              <a:t>?</a:t>
            </a:r>
          </a:p>
          <a:p>
            <a:endParaRPr lang="en-US" baseline="0" dirty="0" smtClean="0"/>
          </a:p>
          <a:p>
            <a:r>
              <a:rPr lang="en-US" baseline="0" dirty="0" smtClean="0"/>
              <a:t>Well, no, but </a:t>
            </a:r>
            <a:r>
              <a:rPr lang="en-US" baseline="0" dirty="0" err="1" smtClean="0"/>
              <a:t>kinda</a:t>
            </a:r>
            <a:r>
              <a:rPr lang="en-US" baseline="0" dirty="0" smtClean="0"/>
              <a:t>.</a:t>
            </a:r>
          </a:p>
          <a:p>
            <a:endParaRPr lang="en-US" baseline="0" dirty="0" smtClean="0"/>
          </a:p>
          <a:p>
            <a:r>
              <a:rPr lang="en-US" baseline="0" dirty="0" smtClean="0"/>
              <a:t>The 2 are related</a:t>
            </a:r>
            <a:r>
              <a:rPr lang="is-IS" baseline="0" dirty="0" smtClean="0"/>
              <a:t>… Microservices &amp; serverless architectures are spiritual descendants of service-oriented architecture... </a:t>
            </a:r>
            <a:r>
              <a:rPr lang="en-US" baseline="0" dirty="0" smtClean="0"/>
              <a:t>And you can implement a </a:t>
            </a:r>
            <a:r>
              <a:rPr lang="en-US" baseline="0" dirty="0" err="1" smtClean="0"/>
              <a:t>microservices</a:t>
            </a:r>
            <a:r>
              <a:rPr lang="en-US" baseline="0" dirty="0" smtClean="0"/>
              <a:t> approach with </a:t>
            </a:r>
            <a:r>
              <a:rPr lang="en-US" baseline="0" dirty="0" err="1" smtClean="0"/>
              <a:t>serverless</a:t>
            </a:r>
            <a:r>
              <a:rPr lang="en-US" baseline="0" dirty="0" smtClean="0"/>
              <a:t> technologies</a:t>
            </a:r>
            <a:r>
              <a:rPr lang="is-IS" baseline="0" dirty="0" smtClean="0"/>
              <a:t>… But you don’t have to.</a:t>
            </a:r>
          </a:p>
          <a:p>
            <a:endParaRPr lang="is-I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Developers tend to think of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as small, standalone, fully independent services built around a particular business purpose.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sz="1200" kern="1200" dirty="0" smtClean="0">
                <a:solidFill>
                  <a:schemeClr val="tx1"/>
                </a:solidFill>
                <a:effectLst/>
                <a:latin typeface="+mn-lt"/>
                <a:ea typeface="+mn-ea"/>
                <a:cs typeface="+mn-cs"/>
              </a:rPr>
              <a:t>Depending on how you design the system, every compute function could act as a standalone service, with it's</a:t>
            </a:r>
            <a:r>
              <a:rPr lang="en-US" sz="1200" kern="1200" baseline="0" dirty="0" smtClean="0">
                <a:solidFill>
                  <a:schemeClr val="tx1"/>
                </a:solidFill>
                <a:effectLst/>
                <a:latin typeface="+mn-lt"/>
                <a:ea typeface="+mn-ea"/>
                <a:cs typeface="+mn-cs"/>
              </a:rPr>
              <a:t> own API &amp; data storage</a:t>
            </a:r>
            <a:r>
              <a:rPr lang="en-US" sz="1200" kern="1200" dirty="0" smtClean="0">
                <a:solidFill>
                  <a:schemeClr val="tx1"/>
                </a:solidFill>
                <a:effectLst/>
                <a:latin typeface="+mn-lt"/>
                <a:ea typeface="+mn-ea"/>
                <a:cs typeface="+mn-cs"/>
              </a:rPr>
              <a:t>. In fact, you could compose a </a:t>
            </a:r>
            <a:r>
              <a:rPr lang="en-US" sz="1200" kern="1200" dirty="0" err="1" smtClean="0">
                <a:solidFill>
                  <a:schemeClr val="tx1"/>
                </a:solidFill>
                <a:effectLst/>
                <a:latin typeface="+mn-lt"/>
                <a:ea typeface="+mn-ea"/>
                <a:cs typeface="+mn-cs"/>
              </a:rPr>
              <a:t>microservice</a:t>
            </a:r>
            <a:r>
              <a:rPr lang="en-US" sz="1200" kern="1200" dirty="0" smtClean="0">
                <a:solidFill>
                  <a:schemeClr val="tx1"/>
                </a:solidFill>
                <a:effectLst/>
                <a:latin typeface="+mn-lt"/>
                <a:ea typeface="+mn-ea"/>
                <a:cs typeface="+mn-cs"/>
              </a:rPr>
              <a:t> &amp; API from multiple cloud functions.</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However, you don’t need to fully embrace the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mantra. In fact, if you wanted to, you could compose</a:t>
            </a:r>
            <a:r>
              <a:rPr lang="en-US" sz="1200" kern="1200" baseline="0" dirty="0" smtClean="0">
                <a:solidFill>
                  <a:schemeClr val="tx1"/>
                </a:solidFill>
                <a:effectLst/>
                <a:latin typeface="+mn-lt"/>
                <a:ea typeface="+mn-ea"/>
                <a:cs typeface="+mn-cs"/>
              </a:rPr>
              <a:t> a distributed monolithic application with a set of </a:t>
            </a:r>
            <a:r>
              <a:rPr lang="en-US" sz="1200" kern="1200" baseline="0" dirty="0" err="1" smtClean="0">
                <a:solidFill>
                  <a:schemeClr val="tx1"/>
                </a:solidFill>
                <a:effectLst/>
                <a:latin typeface="+mn-lt"/>
                <a:ea typeface="+mn-ea"/>
                <a:cs typeface="+mn-cs"/>
              </a:rPr>
              <a:t>serverless</a:t>
            </a:r>
            <a:r>
              <a:rPr lang="en-US" sz="1200" kern="1200" baseline="0" dirty="0" smtClean="0">
                <a:solidFill>
                  <a:schemeClr val="tx1"/>
                </a:solidFill>
                <a:effectLst/>
                <a:latin typeface="+mn-lt"/>
                <a:ea typeface="+mn-ea"/>
                <a:cs typeface="+mn-cs"/>
              </a:rPr>
              <a:t> cloud functions.</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So the 2 are related, but not the</a:t>
            </a:r>
            <a:r>
              <a:rPr lang="en-US" baseline="0" dirty="0" smtClean="0"/>
              <a:t> same.</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10</a:t>
            </a:fld>
            <a:endParaRPr lang="id-ID"/>
          </a:p>
        </p:txBody>
      </p:sp>
    </p:spTree>
    <p:extLst>
      <p:ext uri="{BB962C8B-B14F-4D97-AF65-F5344CB8AC3E}">
        <p14:creationId xmlns:p14="http://schemas.microsoft.com/office/powerpoint/2010/main" val="899121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So we</a:t>
            </a:r>
            <a:r>
              <a:rPr lang="en-US" baseline="0" dirty="0" smtClean="0"/>
              <a:t> want to tell you a little about our story, and what we’ve built. And we’ll use our own real-world examples walk you through what we think are the principles of </a:t>
            </a:r>
            <a:r>
              <a:rPr lang="en-US" baseline="0" dirty="0" err="1" smtClean="0"/>
              <a:t>serverless</a:t>
            </a:r>
            <a:r>
              <a:rPr lang="en-US" baseline="0" dirty="0" smtClean="0"/>
              <a:t> architecture.</a:t>
            </a:r>
          </a:p>
          <a:p>
            <a:endParaRPr lang="en-US" dirty="0" smtClean="0"/>
          </a:p>
          <a:p>
            <a:r>
              <a:rPr lang="en-US" dirty="0" smtClean="0"/>
              <a:t>So last year we put some courses on </a:t>
            </a:r>
            <a:r>
              <a:rPr lang="en-US" dirty="0" err="1" smtClean="0"/>
              <a:t>udemy.com</a:t>
            </a:r>
            <a:r>
              <a:rPr lang="en-US" baseline="0" dirty="0" smtClean="0"/>
              <a:t> teaching people about AWS, and helping them achieve their certifications.</a:t>
            </a:r>
          </a:p>
          <a:p>
            <a:endParaRPr lang="en-US" baseline="0" dirty="0" smtClean="0"/>
          </a:p>
          <a:p>
            <a:r>
              <a:rPr lang="en-US" baseline="0" dirty="0" smtClean="0"/>
              <a:t>The whole thing went a bit crazy &amp; a lot of people seemed to like them. After a while</a:t>
            </a:r>
            <a:r>
              <a:rPr lang="en-US" dirty="0" smtClean="0"/>
              <a:t> we decided to build our own online training platform. We think learning is</a:t>
            </a:r>
            <a:r>
              <a:rPr lang="en-US" baseline="0" dirty="0" smtClean="0"/>
              <a:t> inherently social, and we had a vision to build </a:t>
            </a:r>
            <a:r>
              <a:rPr lang="en-US" b="1" i="1" baseline="0" dirty="0" smtClean="0"/>
              <a:t>the</a:t>
            </a:r>
            <a:r>
              <a:rPr lang="en-US" b="0" i="1" baseline="0" dirty="0" smtClean="0"/>
              <a:t> </a:t>
            </a:r>
            <a:r>
              <a:rPr lang="en-US" b="0" i="0" baseline="0" dirty="0" smtClean="0"/>
              <a:t>online training resource for AWS – with interactive discussions, gamification and lots of stuff to make training fun.</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11</a:t>
            </a:fld>
            <a:endParaRPr lang="id-ID"/>
          </a:p>
        </p:txBody>
      </p:sp>
    </p:spTree>
    <p:extLst>
      <p:ext uri="{BB962C8B-B14F-4D97-AF65-F5344CB8AC3E}">
        <p14:creationId xmlns:p14="http://schemas.microsoft.com/office/powerpoint/2010/main" val="262092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id-ID" dirty="0" smtClean="0"/>
              <a:t>In 9 </a:t>
            </a:r>
            <a:r>
              <a:rPr lang="id-ID" dirty="0" err="1" smtClean="0"/>
              <a:t>months</a:t>
            </a:r>
            <a:r>
              <a:rPr lang="id-ID" dirty="0" smtClean="0"/>
              <a:t>, </a:t>
            </a:r>
            <a:r>
              <a:rPr lang="id-ID" dirty="0" err="1" smtClean="0"/>
              <a:t>we’ve</a:t>
            </a:r>
            <a:r>
              <a:rPr lang="id-ID" dirty="0" smtClean="0"/>
              <a:t> </a:t>
            </a:r>
            <a:r>
              <a:rPr lang="id-ID" dirty="0" err="1" smtClean="0"/>
              <a:t>scaled</a:t>
            </a:r>
            <a:r>
              <a:rPr lang="id-ID" baseline="0" dirty="0" smtClean="0"/>
              <a:t> </a:t>
            </a:r>
            <a:r>
              <a:rPr lang="id-ID" baseline="0" dirty="0" err="1" smtClean="0"/>
              <a:t>to</a:t>
            </a:r>
            <a:r>
              <a:rPr lang="id-ID" baseline="0" dirty="0" smtClean="0"/>
              <a:t> </a:t>
            </a:r>
            <a:r>
              <a:rPr lang="id-ID" dirty="0" smtClean="0"/>
              <a:t>50,000 </a:t>
            </a:r>
            <a:r>
              <a:rPr lang="id-ID" dirty="0" err="1" smtClean="0"/>
              <a:t>engineers</a:t>
            </a:r>
            <a:r>
              <a:rPr lang="id-ID" baseline="0" dirty="0" smtClean="0"/>
              <a:t> </a:t>
            </a:r>
            <a:r>
              <a:rPr lang="id-ID" baseline="0" dirty="0" err="1" smtClean="0"/>
              <a:t>globally</a:t>
            </a:r>
            <a:r>
              <a:rPr lang="id-ID" baseline="0" dirty="0" smtClean="0"/>
              <a:t>, </a:t>
            </a:r>
            <a:r>
              <a:rPr lang="id-ID" baseline="0" dirty="0" err="1" smtClean="0"/>
              <a:t>across</a:t>
            </a:r>
            <a:r>
              <a:rPr lang="id-ID" baseline="0" dirty="0" smtClean="0"/>
              <a:t> 117 </a:t>
            </a:r>
            <a:r>
              <a:rPr lang="id-ID" baseline="0" dirty="0" err="1" smtClean="0"/>
              <a:t>counties</a:t>
            </a:r>
            <a:r>
              <a:rPr lang="id-ID" baseline="0" dirty="0" smtClean="0"/>
              <a:t>. </a:t>
            </a:r>
          </a:p>
          <a:p>
            <a:r>
              <a:rPr lang="id-ID" baseline="0" dirty="0" smtClean="0"/>
              <a:t>At </a:t>
            </a:r>
            <a:r>
              <a:rPr lang="id-ID" baseline="0" dirty="0" err="1" smtClean="0"/>
              <a:t>any</a:t>
            </a:r>
            <a:r>
              <a:rPr lang="id-ID" baseline="0" dirty="0" smtClean="0"/>
              <a:t> </a:t>
            </a:r>
            <a:r>
              <a:rPr lang="id-ID" baseline="0" dirty="0" err="1" smtClean="0"/>
              <a:t>given</a:t>
            </a:r>
            <a:r>
              <a:rPr lang="id-ID" baseline="0" dirty="0" smtClean="0"/>
              <a:t> </a:t>
            </a:r>
            <a:r>
              <a:rPr lang="id-ID" baseline="0" dirty="0" err="1" smtClean="0"/>
              <a:t>time</a:t>
            </a:r>
            <a:r>
              <a:rPr lang="id-ID" baseline="0" dirty="0" smtClean="0"/>
              <a:t> </a:t>
            </a:r>
            <a:r>
              <a:rPr lang="id-ID" baseline="0" dirty="0" err="1" smtClean="0"/>
              <a:t>there</a:t>
            </a:r>
            <a:r>
              <a:rPr lang="id-ID" baseline="0" dirty="0" smtClean="0"/>
              <a:t> </a:t>
            </a:r>
            <a:r>
              <a:rPr lang="id-ID" baseline="0" dirty="0" err="1" smtClean="0"/>
              <a:t>can</a:t>
            </a:r>
            <a:r>
              <a:rPr lang="id-ID" baseline="0" dirty="0" smtClean="0"/>
              <a:t> </a:t>
            </a:r>
            <a:r>
              <a:rPr lang="id-ID" baseline="0" dirty="0" err="1" smtClean="0"/>
              <a:t>be</a:t>
            </a:r>
            <a:r>
              <a:rPr lang="id-ID" baseline="0" dirty="0" smtClean="0"/>
              <a:t> </a:t>
            </a:r>
            <a:r>
              <a:rPr lang="id-ID" baseline="0" dirty="0" err="1" smtClean="0"/>
              <a:t>thousands</a:t>
            </a:r>
            <a:r>
              <a:rPr lang="id-ID" baseline="0" dirty="0" smtClean="0"/>
              <a:t> </a:t>
            </a:r>
            <a:r>
              <a:rPr lang="id-ID" baseline="0" dirty="0" err="1" smtClean="0"/>
              <a:t>of</a:t>
            </a:r>
            <a:r>
              <a:rPr lang="id-ID" baseline="0" dirty="0" smtClean="0"/>
              <a:t> </a:t>
            </a:r>
            <a:r>
              <a:rPr lang="id-ID" baseline="0" dirty="0" err="1" smtClean="0"/>
              <a:t>people</a:t>
            </a:r>
            <a:r>
              <a:rPr lang="id-ID" baseline="0" dirty="0" smtClean="0"/>
              <a:t> </a:t>
            </a:r>
            <a:r>
              <a:rPr lang="id-ID" baseline="0" dirty="0" err="1" smtClean="0"/>
              <a:t>using</a:t>
            </a:r>
            <a:r>
              <a:rPr lang="id-ID" baseline="0" dirty="0" smtClean="0"/>
              <a:t> </a:t>
            </a:r>
            <a:r>
              <a:rPr lang="id-ID" baseline="0" dirty="0" err="1" smtClean="0"/>
              <a:t>our</a:t>
            </a:r>
            <a:r>
              <a:rPr lang="id-ID" baseline="0" dirty="0" smtClean="0"/>
              <a:t> platform – </a:t>
            </a:r>
            <a:r>
              <a:rPr lang="id-ID" baseline="0" dirty="0" err="1" smtClean="0"/>
              <a:t>watching</a:t>
            </a:r>
            <a:r>
              <a:rPr lang="id-ID" baseline="0" dirty="0" smtClean="0"/>
              <a:t> video </a:t>
            </a:r>
            <a:r>
              <a:rPr lang="id-ID" baseline="0" dirty="0" err="1" smtClean="0"/>
              <a:t>courses</a:t>
            </a:r>
            <a:r>
              <a:rPr lang="id-ID" baseline="0" dirty="0" smtClean="0"/>
              <a:t>, </a:t>
            </a:r>
            <a:r>
              <a:rPr lang="id-ID" baseline="0" dirty="0" err="1" smtClean="0"/>
              <a:t>doing</a:t>
            </a:r>
            <a:r>
              <a:rPr lang="id-ID" baseline="0" dirty="0" smtClean="0"/>
              <a:t> </a:t>
            </a:r>
            <a:r>
              <a:rPr lang="id-ID" baseline="0" dirty="0" err="1" smtClean="0"/>
              <a:t>quizzes</a:t>
            </a:r>
            <a:r>
              <a:rPr lang="id-ID" baseline="0" dirty="0" smtClean="0"/>
              <a:t> &amp; </a:t>
            </a:r>
            <a:r>
              <a:rPr lang="id-ID" baseline="0" dirty="0" err="1" smtClean="0"/>
              <a:t>interacting</a:t>
            </a:r>
            <a:r>
              <a:rPr lang="id-ID" baseline="0" dirty="0" smtClean="0"/>
              <a:t> </a:t>
            </a:r>
            <a:r>
              <a:rPr lang="id-ID" baseline="0" dirty="0" err="1" smtClean="0"/>
              <a:t>with</a:t>
            </a:r>
            <a:r>
              <a:rPr lang="id-ID" baseline="0" dirty="0" smtClean="0"/>
              <a:t> </a:t>
            </a:r>
            <a:r>
              <a:rPr lang="id-ID" baseline="0" dirty="0" err="1" smtClean="0"/>
              <a:t>each</a:t>
            </a:r>
            <a:r>
              <a:rPr lang="id-ID" baseline="0" dirty="0" smtClean="0"/>
              <a:t> </a:t>
            </a:r>
            <a:r>
              <a:rPr lang="id-ID" baseline="0" dirty="0" err="1" smtClean="0"/>
              <a:t>other</a:t>
            </a:r>
            <a:r>
              <a:rPr lang="id-ID" baseline="0" dirty="0" smtClean="0"/>
              <a:t> via </a:t>
            </a:r>
            <a:r>
              <a:rPr lang="id-ID" baseline="0" dirty="0" err="1" smtClean="0"/>
              <a:t>discussions</a:t>
            </a:r>
            <a:r>
              <a:rPr lang="id-ID" baseline="0" dirty="0" smtClean="0"/>
              <a:t> in real </a:t>
            </a:r>
            <a:r>
              <a:rPr lang="id-ID" baseline="0" dirty="0" err="1" smtClean="0"/>
              <a:t>time</a:t>
            </a:r>
            <a:r>
              <a:rPr lang="id-ID" baseline="0" dirty="0" smtClean="0"/>
              <a:t>. </a:t>
            </a:r>
          </a:p>
          <a:p>
            <a:endParaRPr lang="id-ID" baseline="0" dirty="0" smtClean="0"/>
          </a:p>
          <a:p>
            <a:r>
              <a:rPr lang="id-ID" baseline="0" dirty="0" smtClean="0"/>
              <a:t>Our </a:t>
            </a:r>
            <a:r>
              <a:rPr lang="id-ID" baseline="0" dirty="0" err="1" smtClean="0"/>
              <a:t>system</a:t>
            </a:r>
            <a:r>
              <a:rPr lang="id-ID" baseline="0" dirty="0" smtClean="0"/>
              <a:t> </a:t>
            </a:r>
            <a:r>
              <a:rPr lang="id-ID" baseline="0" dirty="0" err="1" smtClean="0"/>
              <a:t>is</a:t>
            </a:r>
            <a:r>
              <a:rPr lang="id-ID" baseline="0" dirty="0" smtClean="0"/>
              <a:t> </a:t>
            </a:r>
            <a:r>
              <a:rPr lang="id-ID" baseline="0" dirty="0" err="1" smtClean="0"/>
              <a:t>completely</a:t>
            </a:r>
            <a:r>
              <a:rPr lang="id-ID" baseline="0" dirty="0" smtClean="0"/>
              <a:t> </a:t>
            </a:r>
            <a:r>
              <a:rPr lang="id-ID" baseline="0" dirty="0" err="1" smtClean="0"/>
              <a:t>push</a:t>
            </a:r>
            <a:r>
              <a:rPr lang="id-ID" baseline="0" dirty="0" smtClean="0"/>
              <a:t> </a:t>
            </a:r>
            <a:r>
              <a:rPr lang="id-ID" baseline="0" dirty="0" err="1" smtClean="0"/>
              <a:t>based</a:t>
            </a:r>
            <a:r>
              <a:rPr lang="id-ID" baseline="0" dirty="0" smtClean="0"/>
              <a:t> / </a:t>
            </a:r>
            <a:r>
              <a:rPr lang="id-ID" baseline="0" dirty="0" err="1" smtClean="0"/>
              <a:t>event</a:t>
            </a:r>
            <a:r>
              <a:rPr lang="id-ID" baseline="0" dirty="0" smtClean="0"/>
              <a:t> </a:t>
            </a:r>
            <a:r>
              <a:rPr lang="id-ID" baseline="0" dirty="0" err="1" smtClean="0"/>
              <a:t>driven</a:t>
            </a:r>
            <a:r>
              <a:rPr lang="id-ID" baseline="0" dirty="0" smtClean="0"/>
              <a:t>. </a:t>
            </a:r>
            <a:r>
              <a:rPr lang="id-ID" baseline="0" dirty="0" err="1" smtClean="0"/>
              <a:t>That</a:t>
            </a:r>
            <a:r>
              <a:rPr lang="id-ID" baseline="0" dirty="0" smtClean="0"/>
              <a:t> </a:t>
            </a:r>
            <a:r>
              <a:rPr lang="id-ID" baseline="0" dirty="0" err="1" smtClean="0"/>
              <a:t>means</a:t>
            </a:r>
            <a:r>
              <a:rPr lang="id-ID" baseline="0" dirty="0" smtClean="0"/>
              <a:t> </a:t>
            </a:r>
            <a:r>
              <a:rPr lang="id-ID" baseline="0" dirty="0" err="1" smtClean="0"/>
              <a:t>that</a:t>
            </a:r>
            <a:r>
              <a:rPr lang="id-ID" baseline="0" dirty="0" smtClean="0"/>
              <a:t> as </a:t>
            </a:r>
            <a:r>
              <a:rPr lang="id-ID" baseline="0" dirty="0" err="1" smtClean="0"/>
              <a:t>people</a:t>
            </a:r>
            <a:r>
              <a:rPr lang="id-ID" baseline="0" dirty="0" smtClean="0"/>
              <a:t> </a:t>
            </a:r>
            <a:r>
              <a:rPr lang="id-ID" baseline="0" dirty="0" err="1" smtClean="0"/>
              <a:t>interact</a:t>
            </a:r>
            <a:r>
              <a:rPr lang="id-ID" baseline="0" dirty="0" smtClean="0"/>
              <a:t>, </a:t>
            </a:r>
            <a:r>
              <a:rPr lang="id-ID" baseline="0" dirty="0" err="1" smtClean="0"/>
              <a:t>those</a:t>
            </a:r>
            <a:r>
              <a:rPr lang="id-ID" baseline="0" dirty="0" smtClean="0"/>
              <a:t> </a:t>
            </a:r>
            <a:r>
              <a:rPr lang="id-ID" baseline="0" dirty="0" err="1" smtClean="0"/>
              <a:t>interactions</a:t>
            </a:r>
            <a:r>
              <a:rPr lang="id-ID" baseline="0" dirty="0" smtClean="0"/>
              <a:t> are </a:t>
            </a:r>
            <a:r>
              <a:rPr lang="id-ID" baseline="0" dirty="0" err="1" smtClean="0"/>
              <a:t>pushed</a:t>
            </a:r>
            <a:r>
              <a:rPr lang="id-ID" baseline="0" dirty="0" smtClean="0"/>
              <a:t> </a:t>
            </a:r>
            <a:r>
              <a:rPr lang="id-ID" baseline="0" dirty="0" err="1" smtClean="0"/>
              <a:t>immediately</a:t>
            </a:r>
            <a:r>
              <a:rPr lang="id-ID" baseline="0" dirty="0" smtClean="0"/>
              <a:t> </a:t>
            </a:r>
            <a:r>
              <a:rPr lang="id-ID" baseline="0" dirty="0" err="1" smtClean="0"/>
              <a:t>to</a:t>
            </a:r>
            <a:r>
              <a:rPr lang="id-ID" baseline="0" dirty="0" smtClean="0"/>
              <a:t> </a:t>
            </a:r>
            <a:r>
              <a:rPr lang="id-ID" baseline="0" dirty="0" err="1" smtClean="0"/>
              <a:t>all</a:t>
            </a:r>
            <a:r>
              <a:rPr lang="id-ID" baseline="0" dirty="0" smtClean="0"/>
              <a:t> </a:t>
            </a:r>
            <a:r>
              <a:rPr lang="id-ID" baseline="0" dirty="0" err="1" smtClean="0"/>
              <a:t>of</a:t>
            </a:r>
            <a:r>
              <a:rPr lang="id-ID" baseline="0" dirty="0" smtClean="0"/>
              <a:t> </a:t>
            </a:r>
            <a:r>
              <a:rPr lang="id-ID" baseline="0" dirty="0" err="1" smtClean="0"/>
              <a:t>the</a:t>
            </a:r>
            <a:r>
              <a:rPr lang="id-ID" baseline="0" dirty="0" smtClean="0"/>
              <a:t> </a:t>
            </a:r>
            <a:r>
              <a:rPr lang="id-ID" baseline="0" dirty="0" err="1" smtClean="0"/>
              <a:t>connected</a:t>
            </a:r>
            <a:r>
              <a:rPr lang="id-ID" baseline="0" dirty="0" smtClean="0"/>
              <a:t> </a:t>
            </a:r>
            <a:r>
              <a:rPr lang="id-ID" baseline="0" dirty="0" err="1" smtClean="0"/>
              <a:t>devices</a:t>
            </a:r>
            <a:r>
              <a:rPr lang="id-ID" baseline="0" dirty="0" smtClean="0"/>
              <a:t> </a:t>
            </a:r>
            <a:r>
              <a:rPr lang="id-ID" baseline="0" dirty="0" err="1" smtClean="0"/>
              <a:t>to</a:t>
            </a:r>
            <a:r>
              <a:rPr lang="id-ID" baseline="0" dirty="0" smtClean="0"/>
              <a:t> </a:t>
            </a:r>
            <a:r>
              <a:rPr lang="id-ID" baseline="0" dirty="0" err="1" smtClean="0"/>
              <a:t>the</a:t>
            </a:r>
            <a:r>
              <a:rPr lang="id-ID" baseline="0" dirty="0" smtClean="0"/>
              <a:t> </a:t>
            </a:r>
            <a:r>
              <a:rPr lang="id-ID" baseline="0" dirty="0" err="1" smtClean="0"/>
              <a:t>system</a:t>
            </a:r>
            <a:r>
              <a:rPr lang="id-ID" baseline="0" dirty="0" smtClean="0"/>
              <a:t>. To </a:t>
            </a:r>
            <a:r>
              <a:rPr lang="id-ID" baseline="0" dirty="0" err="1" smtClean="0"/>
              <a:t>people’s</a:t>
            </a:r>
            <a:r>
              <a:rPr lang="id-ID" baseline="0" dirty="0" smtClean="0"/>
              <a:t> </a:t>
            </a:r>
            <a:r>
              <a:rPr lang="id-ID" baseline="0" dirty="0" err="1" smtClean="0"/>
              <a:t>desktops</a:t>
            </a:r>
            <a:r>
              <a:rPr lang="id-ID" baseline="0" dirty="0" smtClean="0"/>
              <a:t>, </a:t>
            </a:r>
            <a:r>
              <a:rPr lang="id-ID" baseline="0" dirty="0" err="1" smtClean="0"/>
              <a:t>smartphones</a:t>
            </a:r>
            <a:r>
              <a:rPr lang="id-ID" baseline="0" dirty="0" smtClean="0"/>
              <a:t>, </a:t>
            </a:r>
            <a:r>
              <a:rPr lang="id-ID" baseline="0" dirty="0" err="1" smtClean="0"/>
              <a:t>tablets</a:t>
            </a:r>
            <a:r>
              <a:rPr lang="id-ID" baseline="0" dirty="0" smtClean="0"/>
              <a:t>.</a:t>
            </a:r>
          </a:p>
          <a:p>
            <a:endParaRPr lang="id-ID"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12</a:t>
            </a:fld>
            <a:endParaRPr lang="id-ID"/>
          </a:p>
        </p:txBody>
      </p:sp>
    </p:spTree>
    <p:extLst>
      <p:ext uri="{BB962C8B-B14F-4D97-AF65-F5344CB8AC3E}">
        <p14:creationId xmlns:p14="http://schemas.microsoft.com/office/powerpoint/2010/main" val="1629910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sz="1200" u="none" kern="1200" baseline="0" dirty="0" smtClean="0">
                <a:solidFill>
                  <a:schemeClr val="tx1"/>
                </a:solidFill>
                <a:latin typeface="+mn-lt"/>
                <a:ea typeface="+mn-ea"/>
                <a:cs typeface="+mn-cs"/>
              </a:rPr>
              <a:t>And guess what?</a:t>
            </a:r>
          </a:p>
          <a:p>
            <a:r>
              <a:rPr lang="en-US" sz="1200" u="none" kern="1200" baseline="0" dirty="0" smtClean="0">
                <a:solidFill>
                  <a:schemeClr val="tx1"/>
                </a:solidFill>
                <a:latin typeface="+mn-lt"/>
                <a:ea typeface="+mn-ea"/>
                <a:cs typeface="+mn-cs"/>
              </a:rPr>
              <a:t>We don’t run a single server.</a:t>
            </a:r>
          </a:p>
          <a:p>
            <a:r>
              <a:rPr lang="en-US" sz="1200" u="none" kern="1200" baseline="0" dirty="0" smtClean="0">
                <a:solidFill>
                  <a:schemeClr val="tx1"/>
                </a:solidFill>
                <a:latin typeface="+mn-lt"/>
                <a:ea typeface="+mn-ea"/>
                <a:cs typeface="+mn-cs"/>
              </a:rPr>
              <a:t>Not one, anywhere. In fact, our hosting bill is almost non-existent, and we don't spend money on monitoring &amp; maintenance of infrastructure.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To give you a little more context on what we've built, I need to show you our platform.</a:t>
            </a:r>
            <a:endParaRPr lang="id-ID" dirty="0"/>
          </a:p>
        </p:txBody>
      </p:sp>
      <p:sp>
        <p:nvSpPr>
          <p:cNvPr id="4" name="Slide Number Placeholder 3"/>
          <p:cNvSpPr>
            <a:spLocks noGrp="1"/>
          </p:cNvSpPr>
          <p:nvPr>
            <p:ph type="sldNum" sz="quarter" idx="10"/>
          </p:nvPr>
        </p:nvSpPr>
        <p:spPr/>
        <p:txBody>
          <a:bodyPr/>
          <a:lstStyle/>
          <a:p>
            <a:fld id="{55C38DD1-33AA-4996-977A-42B26A155BBE}" type="slidenum">
              <a:rPr lang="id-ID" smtClean="0"/>
              <a:t>13</a:t>
            </a:fld>
            <a:endParaRPr lang="id-ID"/>
          </a:p>
        </p:txBody>
      </p:sp>
    </p:spTree>
    <p:extLst>
      <p:ext uri="{BB962C8B-B14F-4D97-AF65-F5344CB8AC3E}">
        <p14:creationId xmlns:p14="http://schemas.microsoft.com/office/powerpoint/2010/main" val="1566804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watch videos using our online web-based course viewer.</a:t>
            </a:r>
            <a:r>
              <a:rPr lang="en-US" baseline="0" dirty="0" smtClean="0"/>
              <a:t> They can do quizzes &amp; practice exams. </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14</a:t>
            </a:fld>
            <a:endParaRPr lang="id-ID"/>
          </a:p>
        </p:txBody>
      </p:sp>
    </p:spTree>
    <p:extLst>
      <p:ext uri="{BB962C8B-B14F-4D97-AF65-F5344CB8AC3E}">
        <p14:creationId xmlns:p14="http://schemas.microsoft.com/office/powerpoint/2010/main" val="460981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web site is responsive and scales down nicely for both smartphones &amp; tablets. We have touch support</a:t>
            </a:r>
            <a:r>
              <a:rPr lang="is-IS" dirty="0" smtClean="0"/>
              <a:t>… a native app is in the works.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15</a:t>
            </a:fld>
            <a:endParaRPr lang="id-ID"/>
          </a:p>
        </p:txBody>
      </p:sp>
    </p:spTree>
    <p:extLst>
      <p:ext uri="{BB962C8B-B14F-4D97-AF65-F5344CB8AC3E}">
        <p14:creationId xmlns:p14="http://schemas.microsoft.com/office/powerpoint/2010/main" val="1168703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run our own discussion forums, which are integrated into the platform &amp; the courses. People can ask questions, answer questions, vote answers up &amp; down – stack overflow</a:t>
            </a:r>
            <a:r>
              <a:rPr lang="en-US" baseline="0" dirty="0" smtClean="0"/>
              <a:t> style. Users build reputation.</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16</a:t>
            </a:fld>
            <a:endParaRPr lang="id-ID"/>
          </a:p>
        </p:txBody>
      </p:sp>
    </p:spTree>
    <p:extLst>
      <p:ext uri="{BB962C8B-B14F-4D97-AF65-F5344CB8AC3E}">
        <p14:creationId xmlns:p14="http://schemas.microsoft.com/office/powerpoint/2010/main" val="455508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dirty="0" smtClean="0"/>
              <a:t>So this isn’t something small</a:t>
            </a:r>
            <a:r>
              <a:rPr lang="en-US" baseline="0" dirty="0" smtClean="0"/>
              <a:t> scale &amp; experimental</a:t>
            </a:r>
            <a:r>
              <a:rPr lang="is-IS" baseline="0" dirty="0" smtClean="0"/>
              <a:t>… it’s a fully fledged, rich web application.</a:t>
            </a:r>
          </a:p>
          <a:p>
            <a:endParaRPr lang="is-IS" baseline="0" dirty="0" smtClean="0"/>
          </a:p>
          <a:p>
            <a:r>
              <a:rPr lang="is-IS" baseline="0" dirty="0" smtClean="0"/>
              <a:t>In fact, our ultimate aim is to build the online learning system of the future. We want to white-label the technology and allow people to create new schools on demand.</a:t>
            </a:r>
          </a:p>
          <a:p>
            <a:endParaRPr lang="is-IS" baseline="0" dirty="0" smtClean="0"/>
          </a:p>
          <a:p>
            <a:r>
              <a:rPr lang="is-IS" baseline="0" dirty="0" smtClean="0"/>
              <a:t>We’ve built a rich editing interface for instructors to edit courses, add lessons, upload videos, create quizzes.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17</a:t>
            </a:fld>
            <a:endParaRPr lang="id-ID"/>
          </a:p>
        </p:txBody>
      </p:sp>
    </p:spTree>
    <p:extLst>
      <p:ext uri="{BB962C8B-B14F-4D97-AF65-F5344CB8AC3E}">
        <p14:creationId xmlns:p14="http://schemas.microsoft.com/office/powerpoint/2010/main" val="2021664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Pete</a:t>
            </a:r>
          </a:p>
          <a:p>
            <a:r>
              <a:rPr lang="en-US" sz="1200" kern="1200" dirty="0" smtClean="0">
                <a:solidFill>
                  <a:schemeClr val="tx1"/>
                </a:solidFill>
                <a:effectLst/>
                <a:latin typeface="+mn-lt"/>
                <a:ea typeface="+mn-ea"/>
                <a:cs typeface="+mn-cs"/>
              </a:rPr>
              <a:t>Over the course of building</a:t>
            </a:r>
            <a:r>
              <a:rPr lang="en-US" sz="1200" kern="1200" baseline="0" dirty="0" smtClean="0">
                <a:solidFill>
                  <a:schemeClr val="tx1"/>
                </a:solidFill>
                <a:effectLst/>
                <a:latin typeface="+mn-lt"/>
                <a:ea typeface="+mn-ea"/>
                <a:cs typeface="+mn-cs"/>
              </a:rPr>
              <a:t> A Cloud Guru and learning to really understand serverless technologies we came up with the 5 principles of serverless architectures. These principles are our attempt to describe serverless in a little more detail. It doesn’t mean that you need to follow all of these principles all of the time. However, if you are ever in doubt they are a good guide to building a serverless application.</a:t>
            </a:r>
          </a:p>
          <a:p>
            <a:endParaRPr lang="en-US" dirty="0" smtClean="0">
              <a:effectLst/>
            </a:endParaRPr>
          </a:p>
          <a:p>
            <a:pPr lvl="0"/>
            <a:r>
              <a:rPr lang="en-US" dirty="0" smtClean="0">
                <a:effectLst/>
              </a:rPr>
              <a:t>So, let me tell </a:t>
            </a:r>
            <a:r>
              <a:rPr lang="en-US" baseline="0" dirty="0" smtClean="0">
                <a:effectLst/>
              </a:rPr>
              <a:t>you what they are right now and then we will explain how we applied each principle to building A Cloud Guru.</a:t>
            </a:r>
          </a:p>
          <a:p>
            <a:pPr lvl="0"/>
            <a:endParaRPr lang="en-US" baseline="0" dirty="0" smtClean="0">
              <a:effectLst/>
            </a:endParaRPr>
          </a:p>
          <a:p>
            <a:pPr lvl="0"/>
            <a:r>
              <a:rPr lang="en-US" baseline="0" dirty="0" smtClean="0">
                <a:effectLst/>
              </a:rPr>
              <a:t>Principle 1: </a:t>
            </a:r>
            <a:r>
              <a:rPr lang="en-US" dirty="0" smtClean="0">
                <a:effectLst/>
              </a:rPr>
              <a:t>Use a compute service to execute code on demand (no servers)</a:t>
            </a:r>
          </a:p>
          <a:p>
            <a:pPr lvl="0"/>
            <a:r>
              <a:rPr lang="en-US" dirty="0" smtClean="0">
                <a:effectLst/>
              </a:rPr>
              <a:t>Principle</a:t>
            </a:r>
            <a:r>
              <a:rPr lang="en-US" baseline="0" dirty="0" smtClean="0">
                <a:effectLst/>
              </a:rPr>
              <a:t> 2: </a:t>
            </a:r>
            <a:r>
              <a:rPr lang="en-US" dirty="0" smtClean="0">
                <a:effectLst/>
              </a:rPr>
              <a:t>Write single-purpose stateless functions</a:t>
            </a:r>
          </a:p>
          <a:p>
            <a:pPr lvl="0"/>
            <a:r>
              <a:rPr lang="en-US" dirty="0" smtClean="0">
                <a:effectLst/>
              </a:rPr>
              <a:t>Principle</a:t>
            </a:r>
            <a:r>
              <a:rPr lang="en-US" baseline="0" dirty="0" smtClean="0">
                <a:effectLst/>
              </a:rPr>
              <a:t> 3: </a:t>
            </a:r>
            <a:r>
              <a:rPr lang="en-US" dirty="0" smtClean="0">
                <a:effectLst/>
              </a:rPr>
              <a:t>Design push-based, event-driven pipelines</a:t>
            </a:r>
          </a:p>
          <a:p>
            <a:pPr lvl="0"/>
            <a:r>
              <a:rPr lang="en-US" dirty="0" smtClean="0">
                <a:effectLst/>
              </a:rPr>
              <a:t>Principle 4: Create thicker, more powerful front ends</a:t>
            </a:r>
          </a:p>
          <a:p>
            <a:pPr lvl="0"/>
            <a:r>
              <a:rPr lang="en-US" dirty="0" smtClean="0">
                <a:effectLst/>
              </a:rPr>
              <a:t>Principle 5: Embrace third-party services</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18</a:t>
            </a:fld>
            <a:endParaRPr lang="id-ID"/>
          </a:p>
        </p:txBody>
      </p:sp>
    </p:spTree>
    <p:extLst>
      <p:ext uri="{BB962C8B-B14F-4D97-AF65-F5344CB8AC3E}">
        <p14:creationId xmlns:p14="http://schemas.microsoft.com/office/powerpoint/2010/main" val="994096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Show the web site</a:t>
            </a:r>
            <a:endParaRPr lang="en-US"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19</a:t>
            </a:fld>
            <a:endParaRPr lang="id-ID"/>
          </a:p>
        </p:txBody>
      </p:sp>
    </p:spTree>
    <p:extLst>
      <p:ext uri="{BB962C8B-B14F-4D97-AF65-F5344CB8AC3E}">
        <p14:creationId xmlns:p14="http://schemas.microsoft.com/office/powerpoint/2010/main" val="644307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2</a:t>
            </a:fld>
            <a:endParaRPr lang="id-ID"/>
          </a:p>
        </p:txBody>
      </p:sp>
    </p:spTree>
    <p:extLst>
      <p:ext uri="{BB962C8B-B14F-4D97-AF65-F5344CB8AC3E}">
        <p14:creationId xmlns:p14="http://schemas.microsoft.com/office/powerpoint/2010/main" val="70343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Here’s the components of the system we’re going</a:t>
            </a:r>
            <a:r>
              <a:rPr lang="en-US" b="1" baseline="0" dirty="0" smtClean="0"/>
              <a:t> to build up.</a:t>
            </a:r>
          </a:p>
          <a:p>
            <a:endParaRPr lang="en-US" b="1" baseline="0" dirty="0" smtClean="0"/>
          </a:p>
          <a:p>
            <a:r>
              <a:rPr lang="en-US" b="1" baseline="0" dirty="0" smtClean="0"/>
              <a:t>A web application, hosted on any CDN (doesn’t need a web server), to host the web site assets.</a:t>
            </a:r>
          </a:p>
          <a:p>
            <a:r>
              <a:rPr lang="en-US" b="1" baseline="0" dirty="0" smtClean="0"/>
              <a:t>An authentication system allowing users to sign up &amp; sign in.</a:t>
            </a:r>
          </a:p>
          <a:p>
            <a:r>
              <a:rPr lang="en-US" b="1" baseline="0" dirty="0" smtClean="0"/>
              <a:t>A custom API to provide private details about users.</a:t>
            </a:r>
          </a:p>
          <a:p>
            <a:r>
              <a:rPr lang="en-US" b="1" baseline="0" dirty="0" smtClean="0"/>
              <a:t>A video upload / transcoding pipeline.</a:t>
            </a:r>
          </a:p>
          <a:p>
            <a:r>
              <a:rPr lang="en-US" b="1" baseline="0" dirty="0" smtClean="0"/>
              <a:t>A database that contains a list of all the videos.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20</a:t>
            </a:fld>
            <a:endParaRPr lang="id-ID"/>
          </a:p>
        </p:txBody>
      </p:sp>
    </p:spTree>
    <p:extLst>
      <p:ext uri="{BB962C8B-B14F-4D97-AF65-F5344CB8AC3E}">
        <p14:creationId xmlns:p14="http://schemas.microsoft.com/office/powerpoint/2010/main" val="12767933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21</a:t>
            </a:fld>
            <a:endParaRPr lang="id-ID"/>
          </a:p>
        </p:txBody>
      </p:sp>
    </p:spTree>
    <p:extLst>
      <p:ext uri="{BB962C8B-B14F-4D97-AF65-F5344CB8AC3E}">
        <p14:creationId xmlns:p14="http://schemas.microsoft.com/office/powerpoint/2010/main" val="1428697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22</a:t>
            </a:fld>
            <a:endParaRPr lang="id-ID"/>
          </a:p>
        </p:txBody>
      </p:sp>
    </p:spTree>
    <p:extLst>
      <p:ext uri="{BB962C8B-B14F-4D97-AF65-F5344CB8AC3E}">
        <p14:creationId xmlns:p14="http://schemas.microsoft.com/office/powerpoint/2010/main" val="20876147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23</a:t>
            </a:fld>
            <a:endParaRPr lang="id-ID"/>
          </a:p>
        </p:txBody>
      </p:sp>
    </p:spTree>
    <p:extLst>
      <p:ext uri="{BB962C8B-B14F-4D97-AF65-F5344CB8AC3E}">
        <p14:creationId xmlns:p14="http://schemas.microsoft.com/office/powerpoint/2010/main" val="2072501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24</a:t>
            </a:fld>
            <a:endParaRPr lang="id-ID"/>
          </a:p>
        </p:txBody>
      </p:sp>
    </p:spTree>
    <p:extLst>
      <p:ext uri="{BB962C8B-B14F-4D97-AF65-F5344CB8AC3E}">
        <p14:creationId xmlns:p14="http://schemas.microsoft.com/office/powerpoint/2010/main" val="1553901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25</a:t>
            </a:fld>
            <a:endParaRPr lang="id-ID"/>
          </a:p>
        </p:txBody>
      </p:sp>
    </p:spTree>
    <p:extLst>
      <p:ext uri="{BB962C8B-B14F-4D97-AF65-F5344CB8AC3E}">
        <p14:creationId xmlns:p14="http://schemas.microsoft.com/office/powerpoint/2010/main" val="1732020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3</a:t>
            </a:fld>
            <a:endParaRPr lang="id-ID"/>
          </a:p>
        </p:txBody>
      </p:sp>
    </p:spTree>
    <p:extLst>
      <p:ext uri="{BB962C8B-B14F-4D97-AF65-F5344CB8AC3E}">
        <p14:creationId xmlns:p14="http://schemas.microsoft.com/office/powerpoint/2010/main" val="1558592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4</a:t>
            </a:fld>
            <a:endParaRPr lang="id-ID"/>
          </a:p>
        </p:txBody>
      </p:sp>
    </p:spTree>
    <p:extLst>
      <p:ext uri="{BB962C8B-B14F-4D97-AF65-F5344CB8AC3E}">
        <p14:creationId xmlns:p14="http://schemas.microsoft.com/office/powerpoint/2010/main" val="1744978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My name is Sam </a:t>
            </a:r>
            <a:r>
              <a:rPr lang="en-US" sz="1200" u="none" kern="1200" baseline="0" dirty="0" err="1" smtClean="0">
                <a:solidFill>
                  <a:schemeClr val="tx1"/>
                </a:solidFill>
                <a:latin typeface="+mn-lt"/>
                <a:ea typeface="+mn-ea"/>
                <a:cs typeface="+mn-cs"/>
              </a:rPr>
              <a:t>Kroonenburg</a:t>
            </a:r>
            <a:r>
              <a:rPr lang="en-US" sz="1200" u="none" kern="1200" baseline="0" dirty="0" smtClean="0">
                <a:solidFill>
                  <a:schemeClr val="tx1"/>
                </a:solidFill>
                <a:latin typeface="+mn-lt"/>
                <a:ea typeface="+mn-ea"/>
                <a:cs typeface="+mn-cs"/>
              </a:rPr>
              <a:t> and I’m the CTO &amp; co-founder of an online social learning platform called A Cloud Guru. We’ve built our platform technology entirely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 in fact, we’re a completely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company. The only machines we run are our dev laptops.</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I’ve been living in Melbourne, Australia, for the past 5 years, and prior to this I spent the majority of my career with Microsoft. I was a developer on the Windows team in Seattle, where I worked in the core file systems group. There my major focus was the Disk Defragmenter — which I owned, and had the </a:t>
            </a:r>
            <a:r>
              <a:rPr lang="en-US" sz="1200" u="none" kern="1200" baseline="0" dirty="0" err="1" smtClean="0">
                <a:solidFill>
                  <a:schemeClr val="tx1"/>
                </a:solidFill>
                <a:latin typeface="+mn-lt"/>
                <a:ea typeface="+mn-ea"/>
                <a:cs typeface="+mn-cs"/>
              </a:rPr>
              <a:t>honour</a:t>
            </a:r>
            <a:r>
              <a:rPr lang="en-US" sz="1200" u="none" kern="1200" baseline="0" dirty="0" smtClean="0">
                <a:solidFill>
                  <a:schemeClr val="tx1"/>
                </a:solidFill>
                <a:latin typeface="+mn-lt"/>
                <a:ea typeface="+mn-ea"/>
                <a:cs typeface="+mn-cs"/>
              </a:rPr>
              <a:t> of rewriting for Windows 7. I also worked on System Restore, Volume Shrink and the Volume Disk Service. I then worked for Microsoft in Oslo, Norway, on Microsoft’s next generation version of FAST Search.</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So, when I talk about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architectures today — please know that I’m not anti-server — I’ve spent a large portion of my career building server software.</a:t>
            </a:r>
          </a:p>
          <a:p>
            <a:endParaRPr lang="is-IS" dirty="0" smtClean="0"/>
          </a:p>
          <a:p>
            <a:r>
              <a:rPr lang="is-IS" dirty="0" smtClean="0"/>
              <a:t>And then, this guy next to me with</a:t>
            </a:r>
            <a:r>
              <a:rPr lang="is-IS" baseline="0" dirty="0" smtClean="0"/>
              <a:t> the bond villain accent is Pete...</a:t>
            </a:r>
          </a:p>
          <a:p>
            <a:endParaRPr lang="is-IS" dirty="0" smtClean="0"/>
          </a:p>
          <a:p>
            <a:endParaRPr lang="is-IS" dirty="0" smtClean="0"/>
          </a:p>
          <a:p>
            <a:r>
              <a:rPr lang="en-US" b="1" dirty="0" smtClean="0"/>
              <a:t>Pete...</a:t>
            </a:r>
          </a:p>
          <a:p>
            <a:r>
              <a:rPr lang="en-US" dirty="0" smtClean="0"/>
              <a:t>Hi everyone, my name is Peter </a:t>
            </a:r>
            <a:r>
              <a:rPr lang="en-US" dirty="0" err="1" smtClean="0"/>
              <a:t>Sbarski</a:t>
            </a:r>
            <a:r>
              <a:rPr lang="en-US" dirty="0" smtClean="0"/>
              <a:t> and I am VP of Engineering at A Cloud Guru. I have a background in computer science having received a PhD in Comp. Sci. back in 2008. Before joining A Cloud Guru I worked as a software development lead for a consultancy in Melbourne, Australia for about</a:t>
            </a:r>
            <a:r>
              <a:rPr lang="en-US" baseline="0" dirty="0" smtClean="0"/>
              <a:t> 5 years. I have also worked at the </a:t>
            </a:r>
            <a:r>
              <a:rPr lang="en-US" baseline="0" dirty="0" err="1" smtClean="0"/>
              <a:t>Defence</a:t>
            </a:r>
            <a:r>
              <a:rPr lang="en-US" baseline="0" dirty="0" smtClean="0"/>
              <a:t> Science and Technology </a:t>
            </a:r>
            <a:r>
              <a:rPr lang="en-US" baseline="0" dirty="0" err="1" smtClean="0"/>
              <a:t>Organisation</a:t>
            </a:r>
            <a:r>
              <a:rPr lang="en-US" baseline="0" dirty="0" smtClean="0"/>
              <a:t> and the UN in New York</a:t>
            </a:r>
            <a:r>
              <a:rPr lang="en-US" dirty="0" smtClean="0"/>
              <a:t>. I have an interest in cloud,</a:t>
            </a:r>
            <a:r>
              <a:rPr lang="en-US" baseline="0" dirty="0" smtClean="0"/>
              <a:t> software architecture, and the ever changing and crazy world of web technologies. At the moment my primary interest is </a:t>
            </a:r>
            <a:r>
              <a:rPr lang="en-US" baseline="0" dirty="0" err="1" smtClean="0"/>
              <a:t>serverless</a:t>
            </a:r>
            <a:r>
              <a:rPr lang="en-US" baseline="0" dirty="0" smtClean="0"/>
              <a:t> technologies on which I spend most of my time. </a:t>
            </a:r>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5</a:t>
            </a:fld>
            <a:endParaRPr lang="id-ID"/>
          </a:p>
        </p:txBody>
      </p:sp>
    </p:spTree>
    <p:extLst>
      <p:ext uri="{BB962C8B-B14F-4D97-AF65-F5344CB8AC3E}">
        <p14:creationId xmlns:p14="http://schemas.microsoft.com/office/powerpoint/2010/main" val="521403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There's a fundamental shift underway</a:t>
            </a:r>
            <a:r>
              <a:rPr lang="is-IS" dirty="0" smtClean="0"/>
              <a:t>…</a:t>
            </a:r>
            <a:r>
              <a:rPr lang="en-US" dirty="0" smtClean="0"/>
              <a:t> the</a:t>
            </a:r>
            <a:r>
              <a:rPr lang="en-US" baseline="0" dirty="0" smtClean="0"/>
              <a:t> </a:t>
            </a:r>
            <a:r>
              <a:rPr lang="en-US" dirty="0" smtClean="0"/>
              <a:t>movement toward </a:t>
            </a:r>
            <a:r>
              <a:rPr lang="en-US" dirty="0" err="1" smtClean="0"/>
              <a:t>serverless</a:t>
            </a:r>
            <a:r>
              <a:rPr lang="en-US" dirty="0" smtClean="0"/>
              <a:t> cloud architectures is absolutely blowing up right now.</a:t>
            </a:r>
          </a:p>
          <a:p>
            <a:endParaRPr lang="en-US" dirty="0" smtClean="0"/>
          </a:p>
          <a:p>
            <a:r>
              <a:rPr lang="en-US" dirty="0" smtClean="0"/>
              <a:t>With the release of code-execution-as-a-service technologies such as AWS Lambda, IBM </a:t>
            </a:r>
            <a:r>
              <a:rPr lang="en-US" dirty="0" err="1" smtClean="0"/>
              <a:t>OpenWhisk</a:t>
            </a:r>
            <a:r>
              <a:rPr lang="en-US" dirty="0" smtClean="0"/>
              <a:t>, Azure Functions &amp; Google Cloud Functions -- developers are now building entirely </a:t>
            </a:r>
            <a:r>
              <a:rPr lang="en-US" dirty="0" err="1" smtClean="0"/>
              <a:t>serverless</a:t>
            </a:r>
            <a:r>
              <a:rPr lang="en-US" dirty="0" smtClean="0"/>
              <a:t> platforms at scale. In these new architectures, traditional back-end servers are replaced with cloud functions acting as discrete single-purpose services. </a:t>
            </a:r>
          </a:p>
          <a:p>
            <a:endParaRPr lang="en-US" dirty="0" smtClean="0"/>
          </a:p>
          <a:p>
            <a:r>
              <a:rPr lang="en-US" dirty="0" smtClean="0"/>
              <a:t>Every major player in cloud is heavily investing in a </a:t>
            </a:r>
            <a:r>
              <a:rPr lang="en-US" dirty="0" err="1" smtClean="0"/>
              <a:t>serverless</a:t>
            </a:r>
            <a:r>
              <a:rPr lang="en-US" dirty="0" smtClean="0"/>
              <a:t> offering – everyone wants to lead</a:t>
            </a:r>
            <a:r>
              <a:rPr lang="en-US" baseline="0" dirty="0" smtClean="0"/>
              <a:t> the next generation of cloud technologies.</a:t>
            </a:r>
          </a:p>
          <a:p>
            <a:endParaRPr lang="en-US" baseline="0" dirty="0" smtClean="0"/>
          </a:p>
          <a:p>
            <a:r>
              <a:rPr lang="en-US" baseline="0" dirty="0" smtClean="0"/>
              <a:t>And the press is taking an interest – take a look at the NYT article from just a couple of days ago.</a:t>
            </a:r>
            <a:endParaRPr lang="en-US"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6</a:t>
            </a:fld>
            <a:endParaRPr lang="id-ID"/>
          </a:p>
        </p:txBody>
      </p:sp>
    </p:spTree>
    <p:extLst>
      <p:ext uri="{BB962C8B-B14F-4D97-AF65-F5344CB8AC3E}">
        <p14:creationId xmlns:p14="http://schemas.microsoft.com/office/powerpoint/2010/main" val="1331121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 before we go any</a:t>
            </a:r>
            <a:r>
              <a:rPr lang="en-US" baseline="0" dirty="0" smtClean="0"/>
              <a:t> further I think we need to define what serverless really means. We say that a system is serverless if it meets a simple rule: </a:t>
            </a:r>
          </a:p>
          <a:p>
            <a:pPr marL="0" indent="0">
              <a:buNone/>
            </a:pPr>
            <a:endParaRPr lang="en-US" baseline="0" dirty="0" smtClean="0"/>
          </a:p>
          <a:p>
            <a:pPr marL="0" indent="0">
              <a:buNone/>
            </a:pPr>
            <a:r>
              <a:rPr lang="en-US" baseline="0" dirty="0" smtClean="0"/>
              <a:t>- There aren’t any servers for you to run, manage or even access and,</a:t>
            </a:r>
          </a:p>
          <a:p>
            <a:pPr marL="0" indent="0">
              <a:buNone/>
            </a:pPr>
            <a:endParaRPr lang="en-US" baseline="0" dirty="0" smtClean="0"/>
          </a:p>
          <a:p>
            <a:pPr marL="0" indent="0">
              <a:buNone/>
            </a:pPr>
            <a:r>
              <a:rPr lang="en-US" baseline="0" dirty="0" smtClean="0"/>
              <a:t>- Your code runs in an ephemeral, scalable, stateless compute service such as AWS Lambda, IBM </a:t>
            </a:r>
            <a:r>
              <a:rPr lang="en-US" baseline="0" dirty="0" err="1" smtClean="0"/>
              <a:t>OpenWhisk</a:t>
            </a:r>
            <a:r>
              <a:rPr lang="en-US" baseline="0" dirty="0" smtClean="0"/>
              <a:t>, in an Azure Function or in a Google Cloud Functions.</a:t>
            </a:r>
          </a:p>
          <a:p>
            <a:pPr marL="0" indent="0">
              <a:buNone/>
            </a:pPr>
            <a:endParaRPr lang="en-US" baseline="0" dirty="0" smtClean="0"/>
          </a:p>
          <a:p>
            <a:pPr marL="0" indent="0">
              <a:buNone/>
            </a:pPr>
            <a:r>
              <a:rPr lang="en-US" baseline="0" dirty="0" smtClean="0"/>
              <a:t>- So, what are these </a:t>
            </a:r>
            <a:r>
              <a:rPr lang="en-US" baseline="0" dirty="0" err="1" smtClean="0"/>
              <a:t>serverless</a:t>
            </a:r>
            <a:r>
              <a:rPr lang="en-US" baseline="0" dirty="0" smtClean="0"/>
              <a:t> compute services? Let's take lambda as an example. You provide your code to lambda, in the form of a zip file... Your code is a single function... and lambda runs your code in response to an event. That might be you asking for it to be invoked, or a file being dropped into cloud storage, or an email being received.</a:t>
            </a:r>
          </a:p>
        </p:txBody>
      </p:sp>
      <p:sp>
        <p:nvSpPr>
          <p:cNvPr id="4" name="Slide Number Placeholder 3"/>
          <p:cNvSpPr>
            <a:spLocks noGrp="1"/>
          </p:cNvSpPr>
          <p:nvPr>
            <p:ph type="sldNum" sz="quarter" idx="10"/>
          </p:nvPr>
        </p:nvSpPr>
        <p:spPr/>
        <p:txBody>
          <a:bodyPr/>
          <a:lstStyle/>
          <a:p>
            <a:fld id="{55C38DD1-33AA-4996-977A-42B26A155BBE}" type="slidenum">
              <a:rPr lang="id-ID" smtClean="0"/>
              <a:t>7</a:t>
            </a:fld>
            <a:endParaRPr lang="id-ID"/>
          </a:p>
        </p:txBody>
      </p:sp>
    </p:spTree>
    <p:extLst>
      <p:ext uri="{BB962C8B-B14F-4D97-AF65-F5344CB8AC3E}">
        <p14:creationId xmlns:p14="http://schemas.microsoft.com/office/powerpoint/2010/main" val="1200507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1" kern="1200" dirty="0" smtClean="0">
                <a:solidFill>
                  <a:schemeClr val="tx1"/>
                </a:solidFill>
                <a:effectLst/>
                <a:latin typeface="+mn-lt"/>
                <a:ea typeface="+mn-ea"/>
                <a:cs typeface="+mn-cs"/>
              </a:rPr>
              <a:t>Pete</a:t>
            </a:r>
          </a:p>
          <a:p>
            <a:pPr marL="0" indent="0">
              <a:buNone/>
            </a:pPr>
            <a:r>
              <a:rPr lang="en-US" sz="1200" kern="1200" dirty="0" smtClean="0">
                <a:solidFill>
                  <a:schemeClr val="tx1"/>
                </a:solidFill>
                <a:effectLst/>
                <a:latin typeface="+mn-lt"/>
                <a:ea typeface="+mn-ea"/>
                <a:cs typeface="+mn-cs"/>
              </a:rPr>
              <a:t>By taking a compute service such as Lambda and making use of various powerful third-party APIs and web services, developers can build loosely coupled, scalable, and efficient architectures quickly. </a:t>
            </a:r>
            <a:r>
              <a:rPr lang="en-US" sz="1200" i="1" kern="1200" dirty="0" smtClean="0">
                <a:solidFill>
                  <a:schemeClr val="tx1"/>
                </a:solidFill>
                <a:effectLst/>
                <a:latin typeface="+mn-lt"/>
                <a:ea typeface="+mn-ea"/>
                <a:cs typeface="+mn-cs"/>
              </a:rPr>
              <a:t>Moving away from servers and infrastructure concerns, as well as allowing the developer to primarily focus on code is the ultimate goal behind serverless.</a:t>
            </a:r>
            <a:r>
              <a:rPr lang="en-US" dirty="0" smtClean="0">
                <a:effectLst/>
              </a:rPr>
              <a:t>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x-none" sz="1200" kern="1200" dirty="0" smtClean="0">
                <a:solidFill>
                  <a:schemeClr val="tx1"/>
                </a:solidFill>
                <a:effectLst/>
                <a:latin typeface="+mn-lt"/>
                <a:ea typeface="+mn-ea"/>
                <a:cs typeface="+mn-cs"/>
              </a:rPr>
              <a:t>Before we </a:t>
            </a:r>
            <a:r>
              <a:rPr lang="en-US" sz="1200" kern="1200" dirty="0" smtClean="0">
                <a:solidFill>
                  <a:schemeClr val="tx1"/>
                </a:solidFill>
                <a:effectLst/>
                <a:latin typeface="+mn-lt"/>
                <a:ea typeface="+mn-ea"/>
                <a:cs typeface="+mn-cs"/>
              </a:rPr>
              <a:t>go any further we</a:t>
            </a:r>
            <a:r>
              <a:rPr lang="x-none" sz="1200" kern="1200" dirty="0" smtClean="0">
                <a:solidFill>
                  <a:schemeClr val="tx1"/>
                </a:solidFill>
                <a:effectLst/>
                <a:latin typeface="+mn-lt"/>
                <a:ea typeface="+mn-ea"/>
                <a:cs typeface="+mn-cs"/>
              </a:rPr>
              <a:t> shoul</a:t>
            </a:r>
            <a:r>
              <a:rPr lang="en-US" sz="1200" kern="1200" dirty="0" smtClean="0">
                <a:solidFill>
                  <a:schemeClr val="tx1"/>
                </a:solidFill>
                <a:effectLst/>
                <a:latin typeface="+mn-lt"/>
                <a:ea typeface="+mn-ea"/>
                <a:cs typeface="+mn-cs"/>
              </a:rPr>
              <a:t>d</a:t>
            </a:r>
            <a:r>
              <a:rPr lang="en-US" sz="1200" kern="1200" baseline="0" dirty="0" smtClean="0">
                <a:solidFill>
                  <a:schemeClr val="tx1"/>
                </a:solidFill>
                <a:effectLst/>
                <a:latin typeface="+mn-lt"/>
                <a:ea typeface="+mn-ea"/>
                <a:cs typeface="+mn-cs"/>
              </a:rPr>
              <a:t> </a:t>
            </a:r>
            <a:r>
              <a:rPr lang="x-none" sz="1200" kern="1200" dirty="0" smtClean="0">
                <a:solidFill>
                  <a:schemeClr val="tx1"/>
                </a:solidFill>
                <a:effectLst/>
                <a:latin typeface="+mn-lt"/>
                <a:ea typeface="+mn-ea"/>
                <a:cs typeface="+mn-cs"/>
              </a:rPr>
              <a:t>mention that the word </a:t>
            </a:r>
            <a:r>
              <a:rPr lang="x-none" sz="1200" i="1" kern="1200" dirty="0" smtClean="0">
                <a:solidFill>
                  <a:schemeClr val="tx1"/>
                </a:solidFill>
                <a:effectLst/>
                <a:latin typeface="+mn-lt"/>
                <a:ea typeface="+mn-ea"/>
                <a:cs typeface="+mn-cs"/>
              </a:rPr>
              <a:t>serverless</a:t>
            </a:r>
            <a:r>
              <a:rPr lang="x-none" sz="1200" kern="1200" dirty="0" smtClean="0">
                <a:solidFill>
                  <a:schemeClr val="tx1"/>
                </a:solidFill>
                <a:effectLst/>
                <a:latin typeface="+mn-lt"/>
                <a:ea typeface="+mn-ea"/>
                <a:cs typeface="+mn-cs"/>
              </a:rPr>
              <a:t> is a bit of a misnomer. Whether you use a compute service such as AWS Lambda to execute your code or interact with an API, there are still servers running in the background. The difference is that these servers are hidden from us. There is no infrastructure for us to think about. No way to tweak the underlying operating system.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If, for example you use Lambda,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AWS takes care of provisioning and management of the EC2 servers that actually execute</a:t>
            </a:r>
            <a:r>
              <a:rPr lang="en-US" sz="1200" kern="1200" baseline="0" dirty="0" smtClean="0">
                <a:solidFill>
                  <a:schemeClr val="tx1"/>
                </a:solidFill>
                <a:effectLst/>
                <a:latin typeface="+mn-lt"/>
                <a:ea typeface="+mn-ea"/>
                <a:cs typeface="+mn-cs"/>
              </a:rPr>
              <a:t> your code. </a:t>
            </a:r>
            <a:r>
              <a:rPr lang="en-US" sz="1200" kern="1200" dirty="0" smtClean="0">
                <a:solidFill>
                  <a:schemeClr val="tx1"/>
                </a:solidFill>
                <a:effectLst/>
                <a:latin typeface="+mn-lt"/>
                <a:ea typeface="+mn-ea"/>
                <a:cs typeface="+mn-cs"/>
              </a:rPr>
              <a:t>They are responsible for providing a redundant, high-available compute infrastructure—including capacity provisioning and automated scaling—</a:t>
            </a:r>
            <a:r>
              <a:rPr lang="en-US" sz="1200" kern="1200" baseline="0" dirty="0" smtClean="0">
                <a:solidFill>
                  <a:schemeClr val="tx1"/>
                </a:solidFill>
                <a:effectLst/>
                <a:latin typeface="+mn-lt"/>
                <a:ea typeface="+mn-ea"/>
                <a:cs typeface="+mn-cs"/>
              </a:rPr>
              <a:t> that you, as a developer, do not need to think about. This frees our time to do other things such as solving the problem that is uniquely ours and moving quicker to overtake our competition.</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8</a:t>
            </a:fld>
            <a:endParaRPr lang="id-ID"/>
          </a:p>
        </p:txBody>
      </p:sp>
    </p:spTree>
    <p:extLst>
      <p:ext uri="{BB962C8B-B14F-4D97-AF65-F5344CB8AC3E}">
        <p14:creationId xmlns:p14="http://schemas.microsoft.com/office/powerpoint/2010/main" val="2140339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So in approximately 2 minutes I’m going to </a:t>
            </a:r>
            <a:r>
              <a:rPr lang="en-US" sz="1200" u="none" kern="1200" baseline="0" dirty="0" err="1" smtClean="0">
                <a:solidFill>
                  <a:schemeClr val="tx1"/>
                </a:solidFill>
                <a:latin typeface="+mn-lt"/>
                <a:ea typeface="+mn-ea"/>
                <a:cs typeface="+mn-cs"/>
              </a:rPr>
              <a:t>summarise</a:t>
            </a:r>
            <a:r>
              <a:rPr lang="en-US" sz="1200" u="none" kern="1200" baseline="0" dirty="0" smtClean="0">
                <a:solidFill>
                  <a:schemeClr val="tx1"/>
                </a:solidFill>
                <a:latin typeface="+mn-lt"/>
                <a:ea typeface="+mn-ea"/>
                <a:cs typeface="+mn-cs"/>
              </a:rPr>
              <a:t> the entire history of cloud computing. Go with me.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a lot of </a:t>
            </a:r>
            <a:r>
              <a:rPr lang="en-US" sz="1200" u="none" kern="1200" baseline="0" dirty="0" err="1" smtClean="0">
                <a:solidFill>
                  <a:schemeClr val="tx1"/>
                </a:solidFill>
                <a:latin typeface="+mn-lt"/>
                <a:ea typeface="+mn-ea"/>
                <a:cs typeface="+mn-cs"/>
              </a:rPr>
              <a:t>devs</a:t>
            </a:r>
            <a:r>
              <a:rPr lang="en-US" sz="1200" u="none" kern="1200" baseline="0" dirty="0" smtClean="0">
                <a:solidFill>
                  <a:schemeClr val="tx1"/>
                </a:solidFill>
                <a:latin typeface="+mn-lt"/>
                <a:ea typeface="+mn-ea"/>
                <a:cs typeface="+mn-cs"/>
              </a:rPr>
              <a:t> (like me) don’t like computer hardware. It’s heavy, it’s cumbersome, it breaks. So we’ve spent decades building layer of abstraction over layer of abstraction in code, to shield ourselves from the ugly truth of what’s really running our code. </a:t>
            </a:r>
          </a:p>
          <a:p>
            <a:endParaRPr lang="en-US" dirty="0" smtClean="0"/>
          </a:p>
          <a:p>
            <a:r>
              <a:rPr lang="en-US" dirty="0" smtClean="0"/>
              <a:t>First, we decided – hey, let’s chuck this hardware in a data </a:t>
            </a:r>
            <a:r>
              <a:rPr lang="en-US" dirty="0" err="1" smtClean="0"/>
              <a:t>centre</a:t>
            </a:r>
            <a:r>
              <a:rPr lang="en-US" dirty="0" smtClean="0"/>
              <a:t> somewhere,</a:t>
            </a:r>
            <a:r>
              <a:rPr lang="en-US" baseline="0" dirty="0" smtClean="0"/>
              <a:t> and someone else can be responsible for making sure it’s turned on &amp; connected to the network.  Hooray, we no longer needed to get out of our chairs.</a:t>
            </a:r>
          </a:p>
          <a:p>
            <a:endParaRPr lang="en-US" dirty="0" smtClean="0"/>
          </a:p>
          <a:p>
            <a:r>
              <a:rPr lang="en-US" dirty="0" smtClean="0"/>
              <a:t>But</a:t>
            </a:r>
            <a:r>
              <a:rPr lang="en-US" baseline="0" dirty="0" smtClean="0"/>
              <a:t> provisioning this infrastructure wasn’t fun. We had to talk to people – calling or emailing the data </a:t>
            </a:r>
            <a:r>
              <a:rPr lang="en-US" baseline="0" dirty="0" err="1" smtClean="0"/>
              <a:t>centre</a:t>
            </a:r>
            <a:r>
              <a:rPr lang="en-US" baseline="0" dirty="0" smtClean="0"/>
              <a:t> provider. And it could take days to get access to new machines.</a:t>
            </a:r>
          </a:p>
          <a:p>
            <a:endParaRPr lang="en-US" dirty="0" smtClean="0"/>
          </a:p>
          <a:p>
            <a:r>
              <a:rPr lang="en-US" b="1" dirty="0" smtClean="0"/>
              <a:t>IAAS</a:t>
            </a:r>
          </a:p>
          <a:p>
            <a:r>
              <a:rPr lang="en-US" dirty="0" smtClean="0"/>
              <a:t>And then, wham – 2006.</a:t>
            </a:r>
            <a:r>
              <a:rPr lang="en-US" baseline="0" dirty="0" smtClean="0"/>
              <a:t> Amazon releases EC2. And suddenly I can provision machines with API calls. From the command line. From my web browser. Heaven. IAAS was born, and developers around the world cheered. </a:t>
            </a:r>
            <a:r>
              <a:rPr lang="en-US" sz="1200" u="none" kern="1200" baseline="0" dirty="0" smtClean="0">
                <a:solidFill>
                  <a:schemeClr val="tx1"/>
                </a:solidFill>
                <a:latin typeface="+mn-lt"/>
                <a:ea typeface="+mn-ea"/>
                <a:cs typeface="+mn-cs"/>
              </a:rPr>
              <a:t>AWS is basically infrastructure as code. I can commission a machine anywhere in the world, and have it do my bidding with a single API call.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that’s great. Hats off to the AWS engineers — this is pretty cool.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But something has always has always bothered me about this Infrastructure-as-a-service model. I still have to worry about the infrastructure. I still know that it exists and something could go wrong at any moment. </a:t>
            </a:r>
            <a:r>
              <a:rPr lang="en-US" sz="1200" b="0" u="none" kern="1200" baseline="0" dirty="0" smtClean="0">
                <a:solidFill>
                  <a:schemeClr val="tx1"/>
                </a:solidFill>
                <a:latin typeface="+mn-lt"/>
                <a:ea typeface="+mn-ea"/>
                <a:cs typeface="+mn-cs"/>
              </a:rPr>
              <a:t>It’s ALWAYS in the back of my mind. What if it crashes? What if it gets owned?</a:t>
            </a:r>
          </a:p>
          <a:p>
            <a:endParaRPr lang="en-US" sz="1200" b="0"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PAAS</a:t>
            </a:r>
          </a:p>
          <a:p>
            <a:endParaRPr lang="en-US" sz="1200" b="1"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Microsoft Azure came out blazing with Platform-as-a-service (as did Amazon with Elastic Beanstalk), which was basically a nice way of saying — give me your code &amp; we’ll spin up a machine for you, push your code onto it, and run it. Which is great, it’s one less step that I have to perform — but again. I still have a server that I can control, where things can go wrong — and that’s really my responsibility.</a:t>
            </a:r>
          </a:p>
          <a:p>
            <a:endParaRPr lang="en-US" sz="1200" b="1"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Containers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Containerization gained a lot of popularity in the past few years. Although</a:t>
            </a:r>
            <a:r>
              <a:rPr lang="en-US" sz="1200" kern="1200" baseline="0" dirty="0" smtClean="0">
                <a:solidFill>
                  <a:schemeClr val="tx1"/>
                </a:solidFill>
                <a:effectLst/>
                <a:latin typeface="+mn-lt"/>
                <a:ea typeface="+mn-ea"/>
                <a:cs typeface="+mn-cs"/>
              </a:rPr>
              <a:t> not exclusively related to cloud, containers are popular in cloud environments. </a:t>
            </a:r>
            <a:r>
              <a:rPr lang="en-US" sz="1200" kern="1200" dirty="0" smtClean="0">
                <a:solidFill>
                  <a:schemeClr val="tx1"/>
                </a:solidFill>
                <a:effectLst/>
                <a:latin typeface="+mn-lt"/>
                <a:ea typeface="+mn-ea"/>
                <a:cs typeface="+mn-cs"/>
              </a:rPr>
              <a:t>Containers are a lightweight alternative to full-blown virtualization. They are isolated and lightweight but they still need to be deployed to a server. They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 excellent solution when dependencies are in play but they have their own housekeeping challenges. You still have to worry</a:t>
            </a:r>
            <a:r>
              <a:rPr lang="en-US" sz="1200" kern="1200" baseline="0" dirty="0" smtClean="0">
                <a:solidFill>
                  <a:schemeClr val="tx1"/>
                </a:solidFill>
                <a:effectLst/>
                <a:latin typeface="+mn-lt"/>
                <a:ea typeface="+mn-ea"/>
                <a:cs typeface="+mn-cs"/>
              </a:rPr>
              <a:t> about keeping your containers running, scaling in response to load, etc. They are  still your responsibility.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err="1" smtClean="0">
                <a:solidFill>
                  <a:schemeClr val="tx1"/>
                </a:solidFill>
                <a:effectLst/>
                <a:latin typeface="+mn-lt"/>
                <a:ea typeface="+mn-ea"/>
                <a:cs typeface="+mn-cs"/>
              </a:rPr>
              <a:t>Serverless</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Serverless</a:t>
            </a:r>
            <a:r>
              <a:rPr lang="en-US" sz="1200" kern="1200" dirty="0" smtClean="0">
                <a:solidFill>
                  <a:schemeClr val="tx1"/>
                </a:solidFill>
                <a:effectLst/>
                <a:latin typeface="+mn-lt"/>
                <a:ea typeface="+mn-ea"/>
                <a:cs typeface="+mn-cs"/>
              </a:rPr>
              <a:t> compute</a:t>
            </a:r>
            <a:r>
              <a:rPr lang="en-US" sz="1200" kern="1200" baseline="0" dirty="0" smtClean="0">
                <a:solidFill>
                  <a:schemeClr val="tx1"/>
                </a:solidFill>
                <a:effectLst/>
                <a:latin typeface="+mn-lt"/>
                <a:ea typeface="+mn-ea"/>
                <a:cs typeface="+mn-cs"/>
              </a:rPr>
              <a:t> services like </a:t>
            </a:r>
            <a:r>
              <a:rPr lang="en-US" sz="1200" kern="1200" dirty="0" smtClean="0">
                <a:solidFill>
                  <a:schemeClr val="tx1"/>
                </a:solidFill>
                <a:effectLst/>
                <a:latin typeface="+mn-lt"/>
                <a:ea typeface="+mn-ea"/>
                <a:cs typeface="+mn-cs"/>
              </a:rPr>
              <a:t>lambda take your code and run it without any need to provision servers, install software, deploy containers, or worry about low-level detail. And</a:t>
            </a:r>
            <a:r>
              <a:rPr lang="en-US" sz="1200" kern="1200" baseline="0" dirty="0" smtClean="0">
                <a:solidFill>
                  <a:schemeClr val="tx1"/>
                </a:solidFill>
                <a:effectLst/>
                <a:latin typeface="+mn-lt"/>
                <a:ea typeface="+mn-ea"/>
                <a:cs typeface="+mn-cs"/>
              </a:rPr>
              <a:t> your code can be run in</a:t>
            </a:r>
            <a:r>
              <a:rPr lang="en-US" sz="1200" kern="1200" dirty="0" smtClean="0">
                <a:solidFill>
                  <a:schemeClr val="tx1"/>
                </a:solidFill>
                <a:effectLst/>
                <a:latin typeface="+mn-lt"/>
                <a:ea typeface="+mn-ea"/>
                <a:cs typeface="+mn-cs"/>
              </a:rPr>
              <a:t> massively parallelized way in response to events.</a:t>
            </a:r>
            <a:r>
              <a:rPr lang="en-US" sz="1200" kern="1200" baseline="0" dirty="0" smtClean="0">
                <a:solidFill>
                  <a:schemeClr val="tx1"/>
                </a:solidFill>
                <a:effectLst/>
                <a:latin typeface="+mn-lt"/>
                <a:ea typeface="+mn-ea"/>
                <a:cs typeface="+mn-cs"/>
              </a:rPr>
              <a:t> The cloud provider </a:t>
            </a:r>
            <a:r>
              <a:rPr lang="en-US" sz="1200" kern="1200" dirty="0" smtClean="0">
                <a:solidFill>
                  <a:schemeClr val="tx1"/>
                </a:solidFill>
                <a:effectLst/>
                <a:latin typeface="+mn-lt"/>
                <a:ea typeface="+mn-ea"/>
                <a:cs typeface="+mn-cs"/>
              </a:rPr>
              <a:t>takes care of provisioning and management of the infrastructure and</a:t>
            </a:r>
            <a:r>
              <a:rPr lang="en-US" sz="1200" kern="1200" baseline="0" dirty="0" smtClean="0">
                <a:solidFill>
                  <a:schemeClr val="tx1"/>
                </a:solidFill>
                <a:effectLst/>
                <a:latin typeface="+mn-lt"/>
                <a:ea typeface="+mn-ea"/>
                <a:cs typeface="+mn-cs"/>
              </a:rPr>
              <a:t> the dev doesn't need to think about it.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b="1" dirty="0" smtClean="0"/>
          </a:p>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9</a:t>
            </a:fld>
            <a:endParaRPr lang="id-ID"/>
          </a:p>
        </p:txBody>
      </p:sp>
    </p:spTree>
    <p:extLst>
      <p:ext uri="{BB962C8B-B14F-4D97-AF65-F5344CB8AC3E}">
        <p14:creationId xmlns:p14="http://schemas.microsoft.com/office/powerpoint/2010/main" val="1288409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948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145017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8" name="Picture Placeholder 3"/>
          <p:cNvSpPr>
            <a:spLocks noGrp="1"/>
          </p:cNvSpPr>
          <p:nvPr>
            <p:ph type="pic" sz="quarter" idx="11"/>
          </p:nvPr>
        </p:nvSpPr>
        <p:spPr>
          <a:xfrm>
            <a:off x="397186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9" name="Picture Placeholder 3"/>
          <p:cNvSpPr>
            <a:spLocks noGrp="1"/>
          </p:cNvSpPr>
          <p:nvPr>
            <p:ph type="pic" sz="quarter" idx="12"/>
          </p:nvPr>
        </p:nvSpPr>
        <p:spPr>
          <a:xfrm>
            <a:off x="6508785"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10" name="Picture Placeholder 3"/>
          <p:cNvSpPr>
            <a:spLocks noGrp="1"/>
          </p:cNvSpPr>
          <p:nvPr>
            <p:ph type="pic" sz="quarter" idx="13"/>
          </p:nvPr>
        </p:nvSpPr>
        <p:spPr>
          <a:xfrm>
            <a:off x="9030475" y="2284944"/>
            <a:ext cx="1697846" cy="1697847"/>
          </a:xfrm>
          <a:prstGeom prst="rect">
            <a:avLst/>
          </a:prstGeom>
        </p:spPr>
        <p:txBody>
          <a:bodyPr>
            <a:normAutofit/>
          </a:bodyPr>
          <a:lstStyle>
            <a:lvl1pPr>
              <a:defRPr sz="1600">
                <a:solidFill>
                  <a:schemeClr val="accent2"/>
                </a:solidFill>
              </a:defRPr>
            </a:lvl1pPr>
          </a:lstStyle>
          <a:p>
            <a:endParaRPr lang="id-ID"/>
          </a:p>
        </p:txBody>
      </p:sp>
      <p:sp>
        <p:nvSpPr>
          <p:cNvPr id="16" name="Rectangle 15"/>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7" name="Rectangle 16"/>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TextBox 24"/>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6" name="Group 25"/>
          <p:cNvGrpSpPr/>
          <p:nvPr userDrawn="1"/>
        </p:nvGrpSpPr>
        <p:grpSpPr>
          <a:xfrm>
            <a:off x="347419" y="6409324"/>
            <a:ext cx="224082" cy="221156"/>
            <a:chOff x="4328868" y="5502988"/>
            <a:chExt cx="500307" cy="493774"/>
          </a:xfrm>
        </p:grpSpPr>
        <p:sp>
          <p:nvSpPr>
            <p:cNvPr id="27" name="Freeform 2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userDrawn="1"/>
        </p:nvGrpSpPr>
        <p:grpSpPr>
          <a:xfrm flipH="1">
            <a:off x="933709" y="6409324"/>
            <a:ext cx="224082" cy="221156"/>
            <a:chOff x="4328868" y="5502988"/>
            <a:chExt cx="500307" cy="493774"/>
          </a:xfrm>
        </p:grpSpPr>
        <p:sp>
          <p:nvSpPr>
            <p:cNvPr id="30" name="Freeform 2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772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943475" y="1228725"/>
            <a:ext cx="2362200" cy="3260725"/>
          </a:xfrm>
        </p:spPr>
        <p:txBody>
          <a:bodyPr>
            <a:normAutofit/>
          </a:bodyPr>
          <a:lstStyle>
            <a:lvl1pPr>
              <a:defRPr sz="16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1" name="Rectangle 20"/>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4019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1222375" y="1945431"/>
            <a:ext cx="3106738" cy="2016211"/>
          </a:xfrm>
        </p:spPr>
        <p:txBody>
          <a:bodyPr>
            <a:normAutofit/>
          </a:bodyPr>
          <a:lstStyle>
            <a:lvl1pPr>
              <a:defRPr sz="2000">
                <a:solidFill>
                  <a:schemeClr val="accent2"/>
                </a:solidFill>
              </a:defRPr>
            </a:lvl1pPr>
          </a:lstStyle>
          <a:p>
            <a:endParaRPr lang="id-ID"/>
          </a:p>
        </p:txBody>
      </p:sp>
      <p:sp>
        <p:nvSpPr>
          <p:cNvPr id="9" name="Picture Placeholder 2"/>
          <p:cNvSpPr>
            <a:spLocks noGrp="1"/>
          </p:cNvSpPr>
          <p:nvPr>
            <p:ph type="pic" sz="quarter" idx="11"/>
          </p:nvPr>
        </p:nvSpPr>
        <p:spPr>
          <a:xfrm>
            <a:off x="4533786" y="1945431"/>
            <a:ext cx="3106738" cy="2016211"/>
          </a:xfrm>
        </p:spPr>
        <p:txBody>
          <a:bodyPr>
            <a:normAutofit/>
          </a:bodyPr>
          <a:lstStyle>
            <a:lvl1pPr>
              <a:defRPr sz="2000">
                <a:solidFill>
                  <a:schemeClr val="accent2"/>
                </a:solidFill>
              </a:defRPr>
            </a:lvl1pPr>
          </a:lstStyle>
          <a:p>
            <a:endParaRPr lang="id-ID"/>
          </a:p>
        </p:txBody>
      </p:sp>
      <p:sp>
        <p:nvSpPr>
          <p:cNvPr id="10" name="Picture Placeholder 2"/>
          <p:cNvSpPr>
            <a:spLocks noGrp="1"/>
          </p:cNvSpPr>
          <p:nvPr>
            <p:ph type="pic" sz="quarter" idx="12"/>
          </p:nvPr>
        </p:nvSpPr>
        <p:spPr>
          <a:xfrm>
            <a:off x="7858048" y="1945431"/>
            <a:ext cx="3106738" cy="2016211"/>
          </a:xfrm>
        </p:spPr>
        <p:txBody>
          <a:bodyPr>
            <a:normAutofit/>
          </a:bodyPr>
          <a:lstStyle>
            <a:lvl1pPr>
              <a:defRPr sz="2000">
                <a:solidFill>
                  <a:schemeClr val="accent2"/>
                </a:solidFill>
              </a:defRPr>
            </a:lvl1pPr>
          </a:lstStyle>
          <a:p>
            <a:endParaRPr lang="id-ID"/>
          </a:p>
        </p:txBody>
      </p:sp>
      <p:sp>
        <p:nvSpPr>
          <p:cNvPr id="11" name="Picture Placeholder 2"/>
          <p:cNvSpPr>
            <a:spLocks noGrp="1"/>
          </p:cNvSpPr>
          <p:nvPr>
            <p:ph type="pic" sz="quarter" idx="13"/>
          </p:nvPr>
        </p:nvSpPr>
        <p:spPr>
          <a:xfrm>
            <a:off x="1222375" y="4177345"/>
            <a:ext cx="3106738" cy="2016211"/>
          </a:xfrm>
        </p:spPr>
        <p:txBody>
          <a:bodyPr>
            <a:normAutofit/>
          </a:bodyPr>
          <a:lstStyle>
            <a:lvl1pPr>
              <a:defRPr sz="2000">
                <a:solidFill>
                  <a:schemeClr val="accent2"/>
                </a:solidFill>
              </a:defRPr>
            </a:lvl1pPr>
          </a:lstStyle>
          <a:p>
            <a:endParaRPr lang="id-ID"/>
          </a:p>
        </p:txBody>
      </p:sp>
      <p:sp>
        <p:nvSpPr>
          <p:cNvPr id="12" name="Picture Placeholder 2"/>
          <p:cNvSpPr>
            <a:spLocks noGrp="1"/>
          </p:cNvSpPr>
          <p:nvPr>
            <p:ph type="pic" sz="quarter" idx="14"/>
          </p:nvPr>
        </p:nvSpPr>
        <p:spPr>
          <a:xfrm>
            <a:off x="4533786" y="4177345"/>
            <a:ext cx="3106738" cy="2016211"/>
          </a:xfrm>
        </p:spPr>
        <p:txBody>
          <a:bodyPr>
            <a:normAutofit/>
          </a:bodyPr>
          <a:lstStyle>
            <a:lvl1pPr>
              <a:defRPr sz="2000">
                <a:solidFill>
                  <a:schemeClr val="accent2"/>
                </a:solidFill>
              </a:defRPr>
            </a:lvl1pPr>
          </a:lstStyle>
          <a:p>
            <a:endParaRPr lang="id-ID"/>
          </a:p>
        </p:txBody>
      </p:sp>
      <p:sp>
        <p:nvSpPr>
          <p:cNvPr id="13" name="Picture Placeholder 2"/>
          <p:cNvSpPr>
            <a:spLocks noGrp="1"/>
          </p:cNvSpPr>
          <p:nvPr>
            <p:ph type="pic" sz="quarter" idx="15"/>
          </p:nvPr>
        </p:nvSpPr>
        <p:spPr>
          <a:xfrm>
            <a:off x="7858048" y="4177345"/>
            <a:ext cx="3106738" cy="2016211"/>
          </a:xfrm>
        </p:spPr>
        <p:txBody>
          <a:bodyPr>
            <a:normAutofit/>
          </a:bodyPr>
          <a:lstStyle>
            <a:lvl1pPr>
              <a:defRPr sz="2000">
                <a:solidFill>
                  <a:schemeClr val="accent2"/>
                </a:solidFill>
              </a:defRPr>
            </a:lvl1pPr>
          </a:lstStyle>
          <a:p>
            <a:endParaRPr lang="id-ID"/>
          </a:p>
        </p:txBody>
      </p:sp>
      <p:sp>
        <p:nvSpPr>
          <p:cNvPr id="14" name="Freeform 5"/>
          <p:cNvSpPr>
            <a:spLocks/>
          </p:cNvSpPr>
          <p:nvPr userDrawn="1"/>
        </p:nvSpPr>
        <p:spPr bwMode="auto">
          <a:xfrm flipH="1">
            <a:off x="9305255" y="2655843"/>
            <a:ext cx="1337469" cy="133746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8" name="Freeform 5"/>
          <p:cNvSpPr>
            <a:spLocks/>
          </p:cNvSpPr>
          <p:nvPr userDrawn="1"/>
        </p:nvSpPr>
        <p:spPr bwMode="auto">
          <a:xfrm flipH="1">
            <a:off x="10870156" y="3855256"/>
            <a:ext cx="521440" cy="521440"/>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9" name="Freeform 5"/>
          <p:cNvSpPr>
            <a:spLocks/>
          </p:cNvSpPr>
          <p:nvPr userDrawn="1"/>
        </p:nvSpPr>
        <p:spPr bwMode="auto">
          <a:xfrm flipH="1">
            <a:off x="8352858" y="2453988"/>
            <a:ext cx="521761" cy="521761"/>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21" name="Rectangle 20"/>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Rectangle 21"/>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31" name="Group 30"/>
          <p:cNvGrpSpPr/>
          <p:nvPr userDrawn="1"/>
        </p:nvGrpSpPr>
        <p:grpSpPr>
          <a:xfrm>
            <a:off x="347419" y="6409324"/>
            <a:ext cx="224082" cy="221156"/>
            <a:chOff x="4328868" y="5502988"/>
            <a:chExt cx="500307" cy="493774"/>
          </a:xfrm>
        </p:grpSpPr>
        <p:sp>
          <p:nvSpPr>
            <p:cNvPr id="32" name="Freeform 31">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userDrawn="1"/>
        </p:nvGrpSpPr>
        <p:grpSpPr>
          <a:xfrm flipH="1">
            <a:off x="933709" y="6409324"/>
            <a:ext cx="224082" cy="221156"/>
            <a:chOff x="4328868" y="5502988"/>
            <a:chExt cx="500307" cy="493774"/>
          </a:xfrm>
        </p:grpSpPr>
        <p:sp>
          <p:nvSpPr>
            <p:cNvPr id="35" name="Freeform 34">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7" name="Straight Connector 36"/>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15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1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92213" y="2152650"/>
            <a:ext cx="3206750" cy="3138488"/>
          </a:xfrm>
        </p:spPr>
        <p:txBody>
          <a:bodyPr>
            <a:normAutofit/>
          </a:bodyPr>
          <a:lstStyle>
            <a:lvl1pPr>
              <a:defRPr sz="1600">
                <a:solidFill>
                  <a:schemeClr val="accent2"/>
                </a:solidFill>
              </a:defRPr>
            </a:lvl1pPr>
          </a:lstStyle>
          <a:p>
            <a:endParaRPr lang="id-ID"/>
          </a:p>
        </p:txBody>
      </p:sp>
      <p:sp>
        <p:nvSpPr>
          <p:cNvPr id="16" name="Picture Placeholder 14"/>
          <p:cNvSpPr>
            <a:spLocks noGrp="1"/>
          </p:cNvSpPr>
          <p:nvPr>
            <p:ph type="pic" sz="quarter" idx="11"/>
          </p:nvPr>
        </p:nvSpPr>
        <p:spPr>
          <a:xfrm>
            <a:off x="4487822" y="2152650"/>
            <a:ext cx="3206750" cy="3138488"/>
          </a:xfrm>
        </p:spPr>
        <p:txBody>
          <a:bodyPr>
            <a:normAutofit/>
          </a:bodyPr>
          <a:lstStyle>
            <a:lvl1pPr>
              <a:defRPr sz="1600">
                <a:solidFill>
                  <a:schemeClr val="accent2"/>
                </a:solidFill>
              </a:defRPr>
            </a:lvl1pPr>
          </a:lstStyle>
          <a:p>
            <a:endParaRPr lang="id-ID"/>
          </a:p>
        </p:txBody>
      </p:sp>
      <p:sp>
        <p:nvSpPr>
          <p:cNvPr id="17" name="Picture Placeholder 14"/>
          <p:cNvSpPr>
            <a:spLocks noGrp="1"/>
          </p:cNvSpPr>
          <p:nvPr>
            <p:ph type="pic" sz="quarter" idx="12"/>
          </p:nvPr>
        </p:nvSpPr>
        <p:spPr>
          <a:xfrm>
            <a:off x="7809924" y="2152650"/>
            <a:ext cx="3206750" cy="3138488"/>
          </a:xfrm>
        </p:spPr>
        <p:txBody>
          <a:bodyPr>
            <a:normAutofit/>
          </a:bodyPr>
          <a:lstStyle>
            <a:lvl1pPr>
              <a:defRPr sz="1600">
                <a:solidFill>
                  <a:schemeClr val="accent2"/>
                </a:solidFill>
              </a:defRPr>
            </a:lvl1pPr>
          </a:lstStyle>
          <a:p>
            <a:endParaRPr lang="id-ID"/>
          </a:p>
        </p:txBody>
      </p:sp>
      <p:sp>
        <p:nvSpPr>
          <p:cNvPr id="25" name="Rectangle 2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Rectangle 2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7" name="TextBox 2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8" name="Group 27"/>
          <p:cNvGrpSpPr/>
          <p:nvPr userDrawn="1"/>
        </p:nvGrpSpPr>
        <p:grpSpPr>
          <a:xfrm>
            <a:off x="347419" y="6409324"/>
            <a:ext cx="224082" cy="221156"/>
            <a:chOff x="4328868" y="5502988"/>
            <a:chExt cx="500307" cy="493774"/>
          </a:xfrm>
        </p:grpSpPr>
        <p:sp>
          <p:nvSpPr>
            <p:cNvPr id="29" name="Freeform 28">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userDrawn="1"/>
        </p:nvGrpSpPr>
        <p:grpSpPr>
          <a:xfrm flipH="1">
            <a:off x="933709" y="6409324"/>
            <a:ext cx="224082" cy="221156"/>
            <a:chOff x="4328868" y="5502988"/>
            <a:chExt cx="500307" cy="493774"/>
          </a:xfrm>
        </p:grpSpPr>
        <p:sp>
          <p:nvSpPr>
            <p:cNvPr id="32" name="Freeform 31">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73413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Picture Placeholder 3"/>
          <p:cNvSpPr>
            <a:spLocks noGrp="1"/>
          </p:cNvSpPr>
          <p:nvPr>
            <p:ph type="pic" sz="quarter" idx="10"/>
          </p:nvPr>
        </p:nvSpPr>
        <p:spPr>
          <a:xfrm>
            <a:off x="1045466" y="2283008"/>
            <a:ext cx="4969744" cy="3753338"/>
          </a:xfrm>
        </p:spPr>
        <p:txBody>
          <a:bodyPr>
            <a:normAutofit/>
          </a:bodyPr>
          <a:lstStyle>
            <a:lvl1pPr>
              <a:defRPr sz="1800">
                <a:solidFill>
                  <a:schemeClr val="accent2"/>
                </a:solidFill>
              </a:defRPr>
            </a:lvl1pPr>
          </a:lstStyle>
          <a:p>
            <a:endParaRPr lang="id-ID"/>
          </a:p>
        </p:txBody>
      </p:sp>
      <p:sp>
        <p:nvSpPr>
          <p:cNvPr id="9" name="Picture Placeholder 3"/>
          <p:cNvSpPr>
            <a:spLocks noGrp="1"/>
          </p:cNvSpPr>
          <p:nvPr>
            <p:ph type="pic" sz="quarter" idx="11"/>
          </p:nvPr>
        </p:nvSpPr>
        <p:spPr>
          <a:xfrm>
            <a:off x="6516763" y="2283008"/>
            <a:ext cx="4969744" cy="3753338"/>
          </a:xfrm>
        </p:spPr>
        <p:txBody>
          <a:bodyPr>
            <a:normAutofit/>
          </a:bodyPr>
          <a:lstStyle>
            <a:lvl1pPr>
              <a:defRPr sz="18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9946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3"/>
          <p:cNvSpPr>
            <a:spLocks noGrp="1"/>
          </p:cNvSpPr>
          <p:nvPr>
            <p:ph type="pic" sz="quarter" idx="10"/>
          </p:nvPr>
        </p:nvSpPr>
        <p:spPr>
          <a:xfrm>
            <a:off x="1045466" y="2283008"/>
            <a:ext cx="4969744" cy="3753338"/>
          </a:xfrm>
        </p:spPr>
        <p:txBody>
          <a:bodyPr>
            <a:normAutofit/>
          </a:bodyPr>
          <a:lstStyle>
            <a:lvl1pPr>
              <a:defRPr sz="2000">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4741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12192000" cy="3143250"/>
          </a:xfrm>
        </p:spPr>
        <p:txBody>
          <a:bodyPr>
            <a:normAutofit/>
          </a:bodyPr>
          <a:lstStyle>
            <a:lvl1pPr>
              <a:defRPr sz="2000">
                <a:solidFill>
                  <a:schemeClr val="accent2"/>
                </a:solidFill>
              </a:defRPr>
            </a:lvl1pPr>
          </a:lstStyle>
          <a:p>
            <a:endParaRPr lang="id-ID"/>
          </a:p>
        </p:txBody>
      </p:sp>
      <p:sp>
        <p:nvSpPr>
          <p:cNvPr id="8" name="Picture Placeholder 3"/>
          <p:cNvSpPr>
            <a:spLocks noGrp="1"/>
          </p:cNvSpPr>
          <p:nvPr>
            <p:ph type="pic" sz="quarter" idx="11"/>
          </p:nvPr>
        </p:nvSpPr>
        <p:spPr>
          <a:xfrm>
            <a:off x="1456589" y="1280867"/>
            <a:ext cx="1550340" cy="2598991"/>
          </a:xfrm>
        </p:spPr>
        <p:txBody>
          <a:bodyPr>
            <a:normAutofit/>
          </a:bodyPr>
          <a:lstStyle>
            <a:lvl1pPr>
              <a:defRPr sz="1800">
                <a:solidFill>
                  <a:schemeClr val="accent2"/>
                </a:solidFill>
              </a:defRPr>
            </a:lvl1pPr>
          </a:lstStyle>
          <a:p>
            <a:endParaRPr lang="id-ID" dirty="0"/>
          </a:p>
        </p:txBody>
      </p:sp>
      <p:sp>
        <p:nvSpPr>
          <p:cNvPr id="9" name="Picture Placeholder 3"/>
          <p:cNvSpPr>
            <a:spLocks noGrp="1"/>
          </p:cNvSpPr>
          <p:nvPr>
            <p:ph type="pic" sz="quarter" idx="10"/>
          </p:nvPr>
        </p:nvSpPr>
        <p:spPr>
          <a:xfrm>
            <a:off x="2855740" y="839411"/>
            <a:ext cx="1776413" cy="2977979"/>
          </a:xfrm>
        </p:spPr>
        <p:txBody>
          <a:bodyPr>
            <a:normAutofit/>
          </a:bodyPr>
          <a:lstStyle>
            <a:lvl1pPr>
              <a:defRPr sz="1800">
                <a:solidFill>
                  <a:schemeClr val="accent2"/>
                </a:solidFill>
              </a:defRPr>
            </a:lvl1pPr>
          </a:lstStyle>
          <a:p>
            <a:endParaRPr lang="id-ID" dirty="0"/>
          </a:p>
        </p:txBody>
      </p:sp>
      <p:sp>
        <p:nvSpPr>
          <p:cNvPr id="15" name="Rectangle 1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Rectangle 1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8339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Picture Placeholder 3"/>
          <p:cNvSpPr>
            <a:spLocks noGrp="1"/>
          </p:cNvSpPr>
          <p:nvPr>
            <p:ph type="pic" sz="quarter" idx="11"/>
          </p:nvPr>
        </p:nvSpPr>
        <p:spPr>
          <a:xfrm>
            <a:off x="5266299" y="3164617"/>
            <a:ext cx="6819990" cy="4020519"/>
          </a:xfrm>
        </p:spPr>
        <p:txBody>
          <a:bodyPr>
            <a:normAutofit/>
          </a:bodyPr>
          <a:lstStyle>
            <a:lvl1pPr>
              <a:defRPr sz="18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07824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23813"/>
            <a:ext cx="12192000" cy="4117976"/>
          </a:xfrm>
        </p:spPr>
        <p:txBody>
          <a:bodyPr/>
          <a:lstStyle>
            <a:lvl1pPr>
              <a:defRPr>
                <a:solidFill>
                  <a:schemeClr val="accent2"/>
                </a:solidFill>
              </a:defRPr>
            </a:lvl1pPr>
          </a:lstStyle>
          <a:p>
            <a:endParaRPr lang="id-ID"/>
          </a:p>
        </p:txBody>
      </p:sp>
      <p:sp>
        <p:nvSpPr>
          <p:cNvPr id="8" name="Picture Placeholder 3"/>
          <p:cNvSpPr>
            <a:spLocks noGrp="1"/>
          </p:cNvSpPr>
          <p:nvPr>
            <p:ph type="pic" sz="quarter" idx="10"/>
          </p:nvPr>
        </p:nvSpPr>
        <p:spPr>
          <a:xfrm>
            <a:off x="6502324" y="662473"/>
            <a:ext cx="2734983" cy="2969860"/>
          </a:xfrm>
          <a:custGeom>
            <a:avLst/>
            <a:gdLst>
              <a:gd name="connsiteX0" fmla="*/ 0 w 2091170"/>
              <a:gd name="connsiteY0" fmla="*/ 0 h 3109819"/>
              <a:gd name="connsiteX1" fmla="*/ 2091170 w 2091170"/>
              <a:gd name="connsiteY1" fmla="*/ 0 h 3109819"/>
              <a:gd name="connsiteX2" fmla="*/ 2091170 w 2091170"/>
              <a:gd name="connsiteY2" fmla="*/ 3109819 h 3109819"/>
              <a:gd name="connsiteX3" fmla="*/ 0 w 2091170"/>
              <a:gd name="connsiteY3" fmla="*/ 3109819 h 3109819"/>
              <a:gd name="connsiteX4" fmla="*/ 0 w 2091170"/>
              <a:gd name="connsiteY4" fmla="*/ 0 h 3109819"/>
              <a:gd name="connsiteX0" fmla="*/ 0 w 2091170"/>
              <a:gd name="connsiteY0" fmla="*/ 317241 h 3427060"/>
              <a:gd name="connsiteX1" fmla="*/ 1363383 w 2091170"/>
              <a:gd name="connsiteY1" fmla="*/ 0 h 3427060"/>
              <a:gd name="connsiteX2" fmla="*/ 2091170 w 2091170"/>
              <a:gd name="connsiteY2" fmla="*/ 3427060 h 3427060"/>
              <a:gd name="connsiteX3" fmla="*/ 0 w 2091170"/>
              <a:gd name="connsiteY3" fmla="*/ 3427060 h 3427060"/>
              <a:gd name="connsiteX4" fmla="*/ 0 w 2091170"/>
              <a:gd name="connsiteY4" fmla="*/ 317241 h 3427060"/>
              <a:gd name="connsiteX0" fmla="*/ 0 w 2734983"/>
              <a:gd name="connsiteY0" fmla="*/ 317241 h 3427060"/>
              <a:gd name="connsiteX1" fmla="*/ 1363383 w 2734983"/>
              <a:gd name="connsiteY1" fmla="*/ 0 h 3427060"/>
              <a:gd name="connsiteX2" fmla="*/ 2734983 w 2734983"/>
              <a:gd name="connsiteY2" fmla="*/ 2521990 h 3427060"/>
              <a:gd name="connsiteX3" fmla="*/ 0 w 2734983"/>
              <a:gd name="connsiteY3" fmla="*/ 3427060 h 3427060"/>
              <a:gd name="connsiteX4" fmla="*/ 0 w 2734983"/>
              <a:gd name="connsiteY4" fmla="*/ 317241 h 3427060"/>
              <a:gd name="connsiteX0" fmla="*/ 0 w 2734983"/>
              <a:gd name="connsiteY0" fmla="*/ 317241 h 2969860"/>
              <a:gd name="connsiteX1" fmla="*/ 1363383 w 2734983"/>
              <a:gd name="connsiteY1" fmla="*/ 0 h 2969860"/>
              <a:gd name="connsiteX2" fmla="*/ 2734983 w 2734983"/>
              <a:gd name="connsiteY2" fmla="*/ 2521990 h 2969860"/>
              <a:gd name="connsiteX3" fmla="*/ 1408923 w 2734983"/>
              <a:gd name="connsiteY3" fmla="*/ 2969860 h 2969860"/>
              <a:gd name="connsiteX4" fmla="*/ 0 w 2734983"/>
              <a:gd name="connsiteY4" fmla="*/ 317241 h 296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4983" h="2969860">
                <a:moveTo>
                  <a:pt x="0" y="317241"/>
                </a:moveTo>
                <a:lnTo>
                  <a:pt x="1363383" y="0"/>
                </a:lnTo>
                <a:lnTo>
                  <a:pt x="2734983" y="2521990"/>
                </a:lnTo>
                <a:lnTo>
                  <a:pt x="1408923" y="2969860"/>
                </a:lnTo>
                <a:lnTo>
                  <a:pt x="0" y="317241"/>
                </a:lnTo>
                <a:close/>
              </a:path>
            </a:pathLst>
          </a:custGeom>
        </p:spPr>
        <p:txBody>
          <a:bodyPr>
            <a:normAutofit/>
          </a:bodyPr>
          <a:lstStyle>
            <a:lvl1pPr>
              <a:defRPr sz="1600">
                <a:solidFill>
                  <a:schemeClr val="bg1"/>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10217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9" name="Rectangle 8"/>
          <p:cNvSpPr/>
          <p:nvPr userDrawn="1"/>
        </p:nvSpPr>
        <p:spPr>
          <a:xfrm>
            <a:off x="-2" y="0"/>
            <a:ext cx="12187314" cy="4000500"/>
          </a:xfrm>
          <a:prstGeom prst="rect">
            <a:avLst/>
          </a:prstGeom>
          <a:pattFill prst="pct90">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2"/>
          <p:cNvSpPr>
            <a:spLocks noGrp="1"/>
          </p:cNvSpPr>
          <p:nvPr>
            <p:ph type="pic" sz="quarter" idx="10"/>
          </p:nvPr>
        </p:nvSpPr>
        <p:spPr>
          <a:xfrm>
            <a:off x="4265098" y="1704098"/>
            <a:ext cx="3633145" cy="2288465"/>
          </a:xfrm>
        </p:spPr>
        <p:txBody>
          <a:bodyPr>
            <a:normAutofit/>
          </a:bodyPr>
          <a:lstStyle>
            <a:lvl1pPr>
              <a:defRPr sz="20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16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grpSp>
        <p:nvGrpSpPr>
          <p:cNvPr id="6" name="Group 5"/>
          <p:cNvGrpSpPr/>
          <p:nvPr userDrawn="1"/>
        </p:nvGrpSpPr>
        <p:grpSpPr>
          <a:xfrm>
            <a:off x="347419" y="6409324"/>
            <a:ext cx="224082" cy="221156"/>
            <a:chOff x="4328868" y="5502988"/>
            <a:chExt cx="500307" cy="493774"/>
          </a:xfrm>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userDrawn="1"/>
        </p:nvGrpSpPr>
        <p:grpSpPr>
          <a:xfrm flipH="1">
            <a:off x="933709" y="6409324"/>
            <a:ext cx="224082" cy="221156"/>
            <a:chOff x="4328868" y="5502988"/>
            <a:chExt cx="500307" cy="493774"/>
          </a:xfrm>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4" name="Straight Connector 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3448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2140431"/>
            <a:ext cx="12192000" cy="3241193"/>
          </a:xfrm>
        </p:spPr>
        <p:txBody>
          <a:bodyPr/>
          <a:lstStyle>
            <a:lvl1pPr>
              <a:defRPr>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19666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516313"/>
            <a:ext cx="1366837" cy="1366837"/>
          </a:xfrm>
          <a:prstGeom prst="ellipse">
            <a:avLst/>
          </a:prstGeom>
          <a:ln w="57150">
            <a:solidFill>
              <a:schemeClr val="accent1"/>
            </a:solidFill>
          </a:ln>
        </p:spPr>
        <p:txBody>
          <a:bodyPr>
            <a:normAutofit/>
          </a:bodyPr>
          <a:lstStyle>
            <a:lvl1pPr>
              <a:defRPr sz="1400">
                <a:solidFill>
                  <a:schemeClr val="accent2"/>
                </a:solidFill>
              </a:defRPr>
            </a:lvl1pPr>
          </a:lstStyle>
          <a:p>
            <a:endParaRPr lang="id-ID"/>
          </a:p>
        </p:txBody>
      </p:sp>
      <p:sp>
        <p:nvSpPr>
          <p:cNvPr id="16" name="Picture Placeholder 3"/>
          <p:cNvSpPr>
            <a:spLocks noGrp="1"/>
          </p:cNvSpPr>
          <p:nvPr>
            <p:ph type="pic" sz="quarter" idx="11"/>
          </p:nvPr>
        </p:nvSpPr>
        <p:spPr>
          <a:xfrm>
            <a:off x="9529057" y="4823209"/>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Rectangle 22"/>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02226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614791"/>
            <a:ext cx="1366837" cy="1366837"/>
          </a:xfrm>
          <a:prstGeom prst="ellipse">
            <a:avLst/>
          </a:prstGeom>
          <a:ln w="57150">
            <a:solidFill>
              <a:schemeClr val="accent5"/>
            </a:solidFill>
          </a:ln>
        </p:spPr>
        <p:txBody>
          <a:bodyPr>
            <a:normAutofit/>
          </a:bodyPr>
          <a:lstStyle>
            <a:lvl1pPr>
              <a:defRPr sz="1400">
                <a:solidFill>
                  <a:schemeClr val="accent2"/>
                </a:solidFill>
              </a:defRPr>
            </a:lvl1pPr>
          </a:lstStyle>
          <a:p>
            <a:endParaRPr lang="id-ID" dirty="0"/>
          </a:p>
        </p:txBody>
      </p:sp>
      <p:sp>
        <p:nvSpPr>
          <p:cNvPr id="16" name="Picture Placeholder 3"/>
          <p:cNvSpPr>
            <a:spLocks noGrp="1"/>
          </p:cNvSpPr>
          <p:nvPr>
            <p:ph type="pic" sz="quarter" idx="11"/>
          </p:nvPr>
        </p:nvSpPr>
        <p:spPr>
          <a:xfrm>
            <a:off x="9529057" y="4921687"/>
            <a:ext cx="1366837" cy="1366837"/>
          </a:xfrm>
          <a:prstGeom prst="ellipse">
            <a:avLst/>
          </a:prstGeom>
          <a:ln w="57150">
            <a:solidFill>
              <a:schemeClr val="accent6"/>
            </a:solidFill>
          </a:ln>
        </p:spPr>
        <p:txBody>
          <a:bodyPr>
            <a:normAutofit/>
          </a:bodyPr>
          <a:lstStyle>
            <a:lvl1pPr>
              <a:defRPr sz="1400">
                <a:solidFill>
                  <a:schemeClr val="accent2"/>
                </a:solidFill>
              </a:defRPr>
            </a:lvl1pPr>
          </a:lstStyle>
          <a:p>
            <a:endParaRPr lang="id-ID" dirty="0"/>
          </a:p>
        </p:txBody>
      </p:sp>
      <p:sp>
        <p:nvSpPr>
          <p:cNvPr id="49" name="Picture Placeholder 3"/>
          <p:cNvSpPr>
            <a:spLocks noGrp="1"/>
          </p:cNvSpPr>
          <p:nvPr>
            <p:ph type="pic" sz="quarter" idx="12"/>
          </p:nvPr>
        </p:nvSpPr>
        <p:spPr>
          <a:xfrm>
            <a:off x="1296106" y="971203"/>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50" name="Picture Placeholder 3"/>
          <p:cNvSpPr>
            <a:spLocks noGrp="1"/>
          </p:cNvSpPr>
          <p:nvPr>
            <p:ph type="pic" sz="quarter" idx="13"/>
          </p:nvPr>
        </p:nvSpPr>
        <p:spPr>
          <a:xfrm>
            <a:off x="9529057" y="2278099"/>
            <a:ext cx="1366837" cy="1366837"/>
          </a:xfrm>
          <a:prstGeom prst="ellipse">
            <a:avLst/>
          </a:prstGeom>
          <a:ln w="57150">
            <a:solidFill>
              <a:schemeClr val="accent4"/>
            </a:solidFill>
          </a:ln>
        </p:spPr>
        <p:txBody>
          <a:bodyPr>
            <a:normAutofit/>
          </a:bodyPr>
          <a:lstStyle>
            <a:lvl1pPr>
              <a:defRPr sz="1400">
                <a:solidFill>
                  <a:schemeClr val="accent2"/>
                </a:solidFill>
              </a:defRPr>
            </a:lvl1pPr>
          </a:lstStyle>
          <a:p>
            <a:endParaRPr lang="id-ID" dirty="0"/>
          </a:p>
        </p:txBody>
      </p:sp>
      <p:sp>
        <p:nvSpPr>
          <p:cNvPr id="24" name="Rectangle 2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Rectangle 2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TextBox 2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7" name="Group 26"/>
          <p:cNvGrpSpPr/>
          <p:nvPr userDrawn="1"/>
        </p:nvGrpSpPr>
        <p:grpSpPr>
          <a:xfrm>
            <a:off x="347419" y="6409324"/>
            <a:ext cx="224082" cy="221156"/>
            <a:chOff x="4328868" y="5502988"/>
            <a:chExt cx="500307" cy="493774"/>
          </a:xfrm>
        </p:grpSpPr>
        <p:sp>
          <p:nvSpPr>
            <p:cNvPr id="28" name="Freeform 2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userDrawn="1"/>
        </p:nvGrpSpPr>
        <p:grpSpPr>
          <a:xfrm flipH="1">
            <a:off x="933709" y="6409324"/>
            <a:ext cx="224082" cy="221156"/>
            <a:chOff x="4328868" y="5502988"/>
            <a:chExt cx="500307" cy="493774"/>
          </a:xfrm>
        </p:grpSpPr>
        <p:sp>
          <p:nvSpPr>
            <p:cNvPr id="31" name="Freeform 3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78823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Picture Placeholder 3"/>
          <p:cNvSpPr>
            <a:spLocks noGrp="1"/>
          </p:cNvSpPr>
          <p:nvPr>
            <p:ph type="pic" sz="quarter" idx="12"/>
          </p:nvPr>
        </p:nvSpPr>
        <p:spPr>
          <a:xfrm>
            <a:off x="1296106" y="971203"/>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0" name="Picture Placeholder 3"/>
          <p:cNvSpPr>
            <a:spLocks noGrp="1"/>
          </p:cNvSpPr>
          <p:nvPr>
            <p:ph type="pic" sz="quarter" idx="13"/>
          </p:nvPr>
        </p:nvSpPr>
        <p:spPr>
          <a:xfrm>
            <a:off x="9529057" y="2278099"/>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05327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4937125" y="3083109"/>
            <a:ext cx="2317750" cy="2317750"/>
          </a:xfrm>
          <a:prstGeom prst="ellipse">
            <a:avLst/>
          </a:prstGeom>
          <a:ln w="98425">
            <a:solidFill>
              <a:schemeClr val="accent6"/>
            </a:solidFill>
          </a:ln>
        </p:spPr>
        <p:txBody>
          <a:bodyPr>
            <a:normAutofit/>
          </a:bodyPr>
          <a:lstStyle>
            <a:lvl1pPr>
              <a:defRPr sz="2400">
                <a:solidFill>
                  <a:schemeClr val="accent2"/>
                </a:solidFill>
              </a:defRPr>
            </a:lvl1pPr>
          </a:lstStyle>
          <a:p>
            <a:endParaRPr lang="id-ID"/>
          </a:p>
        </p:txBody>
      </p:sp>
    </p:spTree>
    <p:extLst>
      <p:ext uri="{BB962C8B-B14F-4D97-AF65-F5344CB8AC3E}">
        <p14:creationId xmlns:p14="http://schemas.microsoft.com/office/powerpoint/2010/main" val="103575442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5399088"/>
          </a:xfrm>
        </p:spPr>
        <p:txBody>
          <a:bodyPr>
            <a:normAutofit/>
          </a:bodyPr>
          <a:lstStyle>
            <a:lvl1pPr>
              <a:defRPr sz="36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1938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Tree>
    <p:extLst>
      <p:ext uri="{BB962C8B-B14F-4D97-AF65-F5344CB8AC3E}">
        <p14:creationId xmlns:p14="http://schemas.microsoft.com/office/powerpoint/2010/main" val="327796841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0" y="-1"/>
            <a:ext cx="12192000" cy="4152123"/>
          </a:xfrm>
          <a:prstGeom prst="rect">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6" name="Picture Placeholder 3"/>
          <p:cNvSpPr>
            <a:spLocks noGrp="1"/>
          </p:cNvSpPr>
          <p:nvPr>
            <p:ph type="pic" sz="quarter" idx="10"/>
          </p:nvPr>
        </p:nvSpPr>
        <p:spPr>
          <a:xfrm>
            <a:off x="5265737" y="921256"/>
            <a:ext cx="1660525" cy="1658937"/>
          </a:xfrm>
          <a:prstGeom prst="ellipse">
            <a:avLst/>
          </a:prstGeom>
        </p:spPr>
        <p:txBody>
          <a:bodyPr>
            <a:normAutofit/>
          </a:bodyPr>
          <a:lstStyle>
            <a:lvl1pPr>
              <a:defRPr sz="1600">
                <a:solidFill>
                  <a:schemeClr val="accent2"/>
                </a:solidFill>
              </a:defRPr>
            </a:lvl1pPr>
          </a:lstStyle>
          <a:p>
            <a:endParaRPr lang="id-ID" dirty="0"/>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32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8" name="Picture Placeholder 3"/>
          <p:cNvSpPr>
            <a:spLocks noGrp="1"/>
          </p:cNvSpPr>
          <p:nvPr>
            <p:ph type="pic" sz="quarter" idx="11"/>
          </p:nvPr>
        </p:nvSpPr>
        <p:spPr>
          <a:xfrm>
            <a:off x="8116673" y="1993246"/>
            <a:ext cx="4059266" cy="2635316"/>
          </a:xfrm>
        </p:spPr>
        <p:txBody>
          <a:bodyPr>
            <a:normAutofit/>
          </a:bodyPr>
          <a:lstStyle>
            <a:lvl1pPr>
              <a:defRPr sz="1600">
                <a:solidFill>
                  <a:schemeClr val="accent2"/>
                </a:solidFill>
              </a:defRPr>
            </a:lvl1pPr>
          </a:lstStyle>
          <a:p>
            <a:endParaRPr lang="id-ID"/>
          </a:p>
        </p:txBody>
      </p:sp>
      <p:sp>
        <p:nvSpPr>
          <p:cNvPr id="11" name="Picture Placeholder 3"/>
          <p:cNvSpPr>
            <a:spLocks noGrp="1"/>
          </p:cNvSpPr>
          <p:nvPr>
            <p:ph type="pic" sz="quarter" idx="12"/>
          </p:nvPr>
        </p:nvSpPr>
        <p:spPr>
          <a:xfrm>
            <a:off x="0" y="1993246"/>
            <a:ext cx="4058337" cy="2635316"/>
          </a:xfrm>
        </p:spPr>
        <p:txBody>
          <a:bodyPr>
            <a:normAutofit/>
          </a:bodyPr>
          <a:lstStyle>
            <a:lvl1pPr>
              <a:defRPr sz="1600">
                <a:solidFill>
                  <a:schemeClr val="accent2"/>
                </a:solidFill>
              </a:defRPr>
            </a:lvl1pPr>
          </a:lstStyle>
          <a:p>
            <a:endParaRPr lang="id-ID"/>
          </a:p>
        </p:txBody>
      </p:sp>
      <p:grpSp>
        <p:nvGrpSpPr>
          <p:cNvPr id="17" name="Group 16"/>
          <p:cNvGrpSpPr/>
          <p:nvPr userDrawn="1"/>
        </p:nvGrpSpPr>
        <p:grpSpPr>
          <a:xfrm>
            <a:off x="347419" y="6409324"/>
            <a:ext cx="224082" cy="221156"/>
            <a:chOff x="4328868" y="5502988"/>
            <a:chExt cx="500307" cy="493774"/>
          </a:xfrm>
        </p:grpSpPr>
        <p:sp>
          <p:nvSpPr>
            <p:cNvPr id="18" name="Freeform 1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userDrawn="1"/>
        </p:nvGrpSpPr>
        <p:grpSpPr>
          <a:xfrm flipH="1">
            <a:off x="933709" y="6409324"/>
            <a:ext cx="224082" cy="221156"/>
            <a:chOff x="4328868" y="5502988"/>
            <a:chExt cx="500307" cy="493774"/>
          </a:xfrm>
        </p:grpSpPr>
        <p:sp>
          <p:nvSpPr>
            <p:cNvPr id="21" name="Freeform 2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3" name="Straight Connector 2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29492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11" name="Picture Placeholder 3"/>
          <p:cNvSpPr>
            <a:spLocks noGrp="1"/>
          </p:cNvSpPr>
          <p:nvPr>
            <p:ph type="pic" sz="quarter" idx="12"/>
          </p:nvPr>
        </p:nvSpPr>
        <p:spPr>
          <a:xfrm>
            <a:off x="0" y="1993246"/>
            <a:ext cx="12192000" cy="2635316"/>
          </a:xfrm>
        </p:spPr>
        <p:txBody>
          <a:bodyPr>
            <a:normAutofit/>
          </a:bodyPr>
          <a:lstStyle>
            <a:lvl1pPr>
              <a:defRPr sz="1600">
                <a:solidFill>
                  <a:schemeClr val="accent2"/>
                </a:solidFill>
              </a:defRPr>
            </a:lvl1pPr>
          </a:lstStyle>
          <a:p>
            <a:endParaRPr lang="id-ID"/>
          </a:p>
        </p:txBody>
      </p:sp>
      <p:grpSp>
        <p:nvGrpSpPr>
          <p:cNvPr id="15" name="Group 14"/>
          <p:cNvGrpSpPr/>
          <p:nvPr userDrawn="1"/>
        </p:nvGrpSpPr>
        <p:grpSpPr>
          <a:xfrm>
            <a:off x="347419" y="6409324"/>
            <a:ext cx="224082" cy="221156"/>
            <a:chOff x="4328868" y="5502988"/>
            <a:chExt cx="500307" cy="493774"/>
          </a:xfrm>
        </p:grpSpPr>
        <p:sp>
          <p:nvSpPr>
            <p:cNvPr id="16" name="Freeform 1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userDrawn="1"/>
        </p:nvGrpSpPr>
        <p:grpSpPr>
          <a:xfrm flipH="1">
            <a:off x="933709" y="6409324"/>
            <a:ext cx="224082" cy="221156"/>
            <a:chOff x="4328868" y="5502988"/>
            <a:chExt cx="500307" cy="493774"/>
          </a:xfrm>
        </p:grpSpPr>
        <p:sp>
          <p:nvSpPr>
            <p:cNvPr id="19" name="Freeform 1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1" name="Straight Connector 2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9086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0" y="0"/>
            <a:ext cx="2034000" cy="2286000"/>
          </a:xfrm>
        </p:spPr>
        <p:txBody>
          <a:bodyPr/>
          <a:lstStyle>
            <a:lvl1pPr>
              <a:defRPr sz="1800">
                <a:solidFill>
                  <a:schemeClr val="accent2"/>
                </a:solidFill>
              </a:defRPr>
            </a:lvl1pPr>
          </a:lstStyle>
          <a:p>
            <a:endParaRPr lang="id-ID"/>
          </a:p>
        </p:txBody>
      </p:sp>
      <p:sp>
        <p:nvSpPr>
          <p:cNvPr id="8" name="Picture Placeholder 3"/>
          <p:cNvSpPr>
            <a:spLocks noGrp="1"/>
          </p:cNvSpPr>
          <p:nvPr>
            <p:ph type="pic" sz="quarter" idx="11"/>
          </p:nvPr>
        </p:nvSpPr>
        <p:spPr>
          <a:xfrm>
            <a:off x="0" y="2286000"/>
            <a:ext cx="2034000" cy="2286000"/>
          </a:xfrm>
        </p:spPr>
        <p:txBody>
          <a:bodyPr/>
          <a:lstStyle>
            <a:lvl1pPr>
              <a:defRPr sz="1800">
                <a:solidFill>
                  <a:schemeClr val="accent2"/>
                </a:solidFill>
              </a:defRPr>
            </a:lvl1pPr>
          </a:lstStyle>
          <a:p>
            <a:endParaRPr lang="id-ID"/>
          </a:p>
        </p:txBody>
      </p:sp>
      <p:sp>
        <p:nvSpPr>
          <p:cNvPr id="9" name="Picture Placeholder 3"/>
          <p:cNvSpPr>
            <a:spLocks noGrp="1"/>
          </p:cNvSpPr>
          <p:nvPr>
            <p:ph type="pic" sz="quarter" idx="12"/>
          </p:nvPr>
        </p:nvSpPr>
        <p:spPr>
          <a:xfrm>
            <a:off x="0" y="4572000"/>
            <a:ext cx="2034000" cy="2286000"/>
          </a:xfrm>
        </p:spPr>
        <p:txBody>
          <a:bodyPr/>
          <a:lstStyle>
            <a:lvl1pPr>
              <a:defRPr sz="1800">
                <a:solidFill>
                  <a:schemeClr val="accent2"/>
                </a:solidFill>
              </a:defRPr>
            </a:lvl1pPr>
          </a:lstStyle>
          <a:p>
            <a:endParaRPr lang="id-ID"/>
          </a:p>
        </p:txBody>
      </p:sp>
      <p:sp>
        <p:nvSpPr>
          <p:cNvPr id="10" name="Picture Placeholder 3"/>
          <p:cNvSpPr>
            <a:spLocks noGrp="1"/>
          </p:cNvSpPr>
          <p:nvPr>
            <p:ph type="pic" sz="quarter" idx="13"/>
          </p:nvPr>
        </p:nvSpPr>
        <p:spPr>
          <a:xfrm>
            <a:off x="2037319" y="0"/>
            <a:ext cx="2034000" cy="2286000"/>
          </a:xfrm>
        </p:spPr>
        <p:txBody>
          <a:bodyPr/>
          <a:lstStyle>
            <a:lvl1pPr>
              <a:defRPr sz="1800">
                <a:solidFill>
                  <a:schemeClr val="accent2"/>
                </a:solidFill>
              </a:defRPr>
            </a:lvl1pPr>
          </a:lstStyle>
          <a:p>
            <a:endParaRPr lang="id-ID"/>
          </a:p>
        </p:txBody>
      </p:sp>
      <p:sp>
        <p:nvSpPr>
          <p:cNvPr id="12" name="Picture Placeholder 3"/>
          <p:cNvSpPr>
            <a:spLocks noGrp="1"/>
          </p:cNvSpPr>
          <p:nvPr>
            <p:ph type="pic" sz="quarter" idx="14"/>
          </p:nvPr>
        </p:nvSpPr>
        <p:spPr>
          <a:xfrm>
            <a:off x="2037319" y="2286000"/>
            <a:ext cx="2034000" cy="2286000"/>
          </a:xfrm>
        </p:spPr>
        <p:txBody>
          <a:bodyPr/>
          <a:lstStyle>
            <a:lvl1pPr>
              <a:defRPr sz="1800">
                <a:solidFill>
                  <a:schemeClr val="accent2"/>
                </a:solidFill>
              </a:defRPr>
            </a:lvl1pPr>
          </a:lstStyle>
          <a:p>
            <a:endParaRPr lang="id-ID"/>
          </a:p>
        </p:txBody>
      </p:sp>
      <p:sp>
        <p:nvSpPr>
          <p:cNvPr id="13" name="Picture Placeholder 3"/>
          <p:cNvSpPr>
            <a:spLocks noGrp="1"/>
          </p:cNvSpPr>
          <p:nvPr>
            <p:ph type="pic" sz="quarter" idx="15"/>
          </p:nvPr>
        </p:nvSpPr>
        <p:spPr>
          <a:xfrm>
            <a:off x="2037319" y="4572000"/>
            <a:ext cx="2034000" cy="2286000"/>
          </a:xfrm>
        </p:spPr>
        <p:txBody>
          <a:bodyPr/>
          <a:lstStyle>
            <a:lvl1pPr>
              <a:defRPr sz="1800">
                <a:solidFill>
                  <a:schemeClr val="accent2"/>
                </a:solidFill>
              </a:defRPr>
            </a:lvl1pPr>
          </a:lstStyle>
          <a:p>
            <a:endParaRPr lang="id-ID"/>
          </a:p>
        </p:txBody>
      </p:sp>
      <p:sp>
        <p:nvSpPr>
          <p:cNvPr id="14" name="Picture Placeholder 3"/>
          <p:cNvSpPr>
            <a:spLocks noGrp="1"/>
          </p:cNvSpPr>
          <p:nvPr>
            <p:ph type="pic" sz="quarter" idx="16"/>
          </p:nvPr>
        </p:nvSpPr>
        <p:spPr>
          <a:xfrm>
            <a:off x="4071319" y="0"/>
            <a:ext cx="2034000" cy="2286000"/>
          </a:xfrm>
        </p:spPr>
        <p:txBody>
          <a:bodyPr/>
          <a:lstStyle>
            <a:lvl1pPr>
              <a:defRPr sz="1800">
                <a:solidFill>
                  <a:schemeClr val="accent2"/>
                </a:solidFill>
              </a:defRPr>
            </a:lvl1pPr>
          </a:lstStyle>
          <a:p>
            <a:endParaRPr lang="id-ID"/>
          </a:p>
        </p:txBody>
      </p:sp>
      <p:sp>
        <p:nvSpPr>
          <p:cNvPr id="15" name="Picture Placeholder 3"/>
          <p:cNvSpPr>
            <a:spLocks noGrp="1"/>
          </p:cNvSpPr>
          <p:nvPr>
            <p:ph type="pic" sz="quarter" idx="17"/>
          </p:nvPr>
        </p:nvSpPr>
        <p:spPr>
          <a:xfrm>
            <a:off x="4071319" y="2286000"/>
            <a:ext cx="2034000" cy="2286000"/>
          </a:xfrm>
        </p:spPr>
        <p:txBody>
          <a:bodyPr/>
          <a:lstStyle>
            <a:lvl1pPr>
              <a:defRPr sz="1800">
                <a:solidFill>
                  <a:schemeClr val="accent2"/>
                </a:solidFill>
              </a:defRPr>
            </a:lvl1pPr>
          </a:lstStyle>
          <a:p>
            <a:endParaRPr lang="id-ID"/>
          </a:p>
        </p:txBody>
      </p:sp>
      <p:sp>
        <p:nvSpPr>
          <p:cNvPr id="16" name="Picture Placeholder 3"/>
          <p:cNvSpPr>
            <a:spLocks noGrp="1"/>
          </p:cNvSpPr>
          <p:nvPr>
            <p:ph type="pic" sz="quarter" idx="18"/>
          </p:nvPr>
        </p:nvSpPr>
        <p:spPr>
          <a:xfrm>
            <a:off x="4071319" y="4572000"/>
            <a:ext cx="2034000" cy="2286000"/>
          </a:xfrm>
        </p:spPr>
        <p:txBody>
          <a:bodyPr/>
          <a:lstStyle>
            <a:lvl1pPr>
              <a:defRPr sz="1800">
                <a:solidFill>
                  <a:schemeClr val="accent2"/>
                </a:solidFill>
              </a:defRPr>
            </a:lvl1pPr>
          </a:lstStyle>
          <a:p>
            <a:endParaRPr lang="id-ID"/>
          </a:p>
        </p:txBody>
      </p:sp>
      <p:sp>
        <p:nvSpPr>
          <p:cNvPr id="17" name="Picture Placeholder 3"/>
          <p:cNvSpPr>
            <a:spLocks noGrp="1"/>
          </p:cNvSpPr>
          <p:nvPr>
            <p:ph type="pic" sz="quarter" idx="19"/>
          </p:nvPr>
        </p:nvSpPr>
        <p:spPr>
          <a:xfrm>
            <a:off x="6108638" y="0"/>
            <a:ext cx="2034000" cy="2286000"/>
          </a:xfrm>
        </p:spPr>
        <p:txBody>
          <a:bodyPr/>
          <a:lstStyle>
            <a:lvl1pPr>
              <a:defRPr sz="1800">
                <a:solidFill>
                  <a:schemeClr val="accent2"/>
                </a:solidFill>
              </a:defRPr>
            </a:lvl1pPr>
          </a:lstStyle>
          <a:p>
            <a:endParaRPr lang="id-ID"/>
          </a:p>
        </p:txBody>
      </p:sp>
      <p:sp>
        <p:nvSpPr>
          <p:cNvPr id="18" name="Picture Placeholder 3"/>
          <p:cNvSpPr>
            <a:spLocks noGrp="1"/>
          </p:cNvSpPr>
          <p:nvPr>
            <p:ph type="pic" sz="quarter" idx="20"/>
          </p:nvPr>
        </p:nvSpPr>
        <p:spPr>
          <a:xfrm>
            <a:off x="6108638" y="2286000"/>
            <a:ext cx="2034000" cy="2286000"/>
          </a:xfrm>
        </p:spPr>
        <p:txBody>
          <a:bodyPr/>
          <a:lstStyle>
            <a:lvl1pPr>
              <a:defRPr sz="1800">
                <a:solidFill>
                  <a:schemeClr val="accent2"/>
                </a:solidFill>
              </a:defRPr>
            </a:lvl1pPr>
          </a:lstStyle>
          <a:p>
            <a:endParaRPr lang="id-ID"/>
          </a:p>
        </p:txBody>
      </p:sp>
      <p:sp>
        <p:nvSpPr>
          <p:cNvPr id="19" name="Picture Placeholder 3"/>
          <p:cNvSpPr>
            <a:spLocks noGrp="1"/>
          </p:cNvSpPr>
          <p:nvPr>
            <p:ph type="pic" sz="quarter" idx="21"/>
          </p:nvPr>
        </p:nvSpPr>
        <p:spPr>
          <a:xfrm>
            <a:off x="6108638" y="4572000"/>
            <a:ext cx="2034000" cy="2286000"/>
          </a:xfrm>
        </p:spPr>
        <p:txBody>
          <a:bodyPr/>
          <a:lstStyle>
            <a:lvl1pPr>
              <a:defRPr sz="1800">
                <a:solidFill>
                  <a:schemeClr val="accent2"/>
                </a:solidFill>
              </a:defRPr>
            </a:lvl1pPr>
          </a:lstStyle>
          <a:p>
            <a:endParaRPr lang="id-ID"/>
          </a:p>
        </p:txBody>
      </p:sp>
      <p:sp>
        <p:nvSpPr>
          <p:cNvPr id="20" name="Picture Placeholder 3"/>
          <p:cNvSpPr>
            <a:spLocks noGrp="1"/>
          </p:cNvSpPr>
          <p:nvPr>
            <p:ph type="pic" sz="quarter" idx="22"/>
          </p:nvPr>
        </p:nvSpPr>
        <p:spPr>
          <a:xfrm>
            <a:off x="8139319" y="0"/>
            <a:ext cx="2034000" cy="2286000"/>
          </a:xfrm>
        </p:spPr>
        <p:txBody>
          <a:bodyPr/>
          <a:lstStyle>
            <a:lvl1pPr>
              <a:defRPr sz="1800">
                <a:solidFill>
                  <a:schemeClr val="accent2"/>
                </a:solidFill>
              </a:defRPr>
            </a:lvl1pPr>
          </a:lstStyle>
          <a:p>
            <a:endParaRPr lang="id-ID"/>
          </a:p>
        </p:txBody>
      </p:sp>
      <p:sp>
        <p:nvSpPr>
          <p:cNvPr id="21" name="Picture Placeholder 3"/>
          <p:cNvSpPr>
            <a:spLocks noGrp="1"/>
          </p:cNvSpPr>
          <p:nvPr>
            <p:ph type="pic" sz="quarter" idx="23"/>
          </p:nvPr>
        </p:nvSpPr>
        <p:spPr>
          <a:xfrm>
            <a:off x="8139319" y="2286000"/>
            <a:ext cx="2034000" cy="2286000"/>
          </a:xfrm>
        </p:spPr>
        <p:txBody>
          <a:bodyPr/>
          <a:lstStyle>
            <a:lvl1pPr>
              <a:defRPr sz="1800">
                <a:solidFill>
                  <a:schemeClr val="accent2"/>
                </a:solidFill>
              </a:defRPr>
            </a:lvl1pPr>
          </a:lstStyle>
          <a:p>
            <a:endParaRPr lang="id-ID"/>
          </a:p>
        </p:txBody>
      </p:sp>
      <p:sp>
        <p:nvSpPr>
          <p:cNvPr id="22" name="Picture Placeholder 3"/>
          <p:cNvSpPr>
            <a:spLocks noGrp="1"/>
          </p:cNvSpPr>
          <p:nvPr>
            <p:ph type="pic" sz="quarter" idx="24"/>
          </p:nvPr>
        </p:nvSpPr>
        <p:spPr>
          <a:xfrm>
            <a:off x="8139319" y="4572000"/>
            <a:ext cx="2034000" cy="2286000"/>
          </a:xfrm>
        </p:spPr>
        <p:txBody>
          <a:bodyPr/>
          <a:lstStyle>
            <a:lvl1pPr>
              <a:defRPr sz="1800">
                <a:solidFill>
                  <a:schemeClr val="accent2"/>
                </a:solidFill>
              </a:defRPr>
            </a:lvl1pPr>
          </a:lstStyle>
          <a:p>
            <a:endParaRPr lang="id-ID"/>
          </a:p>
        </p:txBody>
      </p:sp>
      <p:sp>
        <p:nvSpPr>
          <p:cNvPr id="23" name="Picture Placeholder 3"/>
          <p:cNvSpPr>
            <a:spLocks noGrp="1"/>
          </p:cNvSpPr>
          <p:nvPr>
            <p:ph type="pic" sz="quarter" idx="25"/>
          </p:nvPr>
        </p:nvSpPr>
        <p:spPr>
          <a:xfrm>
            <a:off x="10176638" y="0"/>
            <a:ext cx="2034000" cy="2286000"/>
          </a:xfrm>
        </p:spPr>
        <p:txBody>
          <a:bodyPr/>
          <a:lstStyle>
            <a:lvl1pPr>
              <a:defRPr sz="1800">
                <a:solidFill>
                  <a:schemeClr val="accent2"/>
                </a:solidFill>
              </a:defRPr>
            </a:lvl1pPr>
          </a:lstStyle>
          <a:p>
            <a:endParaRPr lang="id-ID"/>
          </a:p>
        </p:txBody>
      </p:sp>
      <p:sp>
        <p:nvSpPr>
          <p:cNvPr id="24" name="Picture Placeholder 3"/>
          <p:cNvSpPr>
            <a:spLocks noGrp="1"/>
          </p:cNvSpPr>
          <p:nvPr>
            <p:ph type="pic" sz="quarter" idx="26"/>
          </p:nvPr>
        </p:nvSpPr>
        <p:spPr>
          <a:xfrm>
            <a:off x="10176638" y="2286000"/>
            <a:ext cx="2034000" cy="2286000"/>
          </a:xfrm>
        </p:spPr>
        <p:txBody>
          <a:bodyPr/>
          <a:lstStyle>
            <a:lvl1pPr>
              <a:defRPr sz="1800">
                <a:solidFill>
                  <a:schemeClr val="accent2"/>
                </a:solidFill>
              </a:defRPr>
            </a:lvl1pPr>
          </a:lstStyle>
          <a:p>
            <a:endParaRPr lang="id-ID"/>
          </a:p>
        </p:txBody>
      </p:sp>
      <p:sp>
        <p:nvSpPr>
          <p:cNvPr id="25" name="Picture Placeholder 3"/>
          <p:cNvSpPr>
            <a:spLocks noGrp="1"/>
          </p:cNvSpPr>
          <p:nvPr>
            <p:ph type="pic" sz="quarter" idx="27"/>
          </p:nvPr>
        </p:nvSpPr>
        <p:spPr>
          <a:xfrm>
            <a:off x="10176638" y="4572000"/>
            <a:ext cx="2034000" cy="2286000"/>
          </a:xfrm>
        </p:spPr>
        <p:txBody>
          <a:bodyPr/>
          <a:lstStyle>
            <a:lvl1pPr>
              <a:defRPr sz="1800">
                <a:solidFill>
                  <a:schemeClr val="accent2"/>
                </a:solidFill>
              </a:defRPr>
            </a:lvl1pPr>
          </a:lstStyle>
          <a:p>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7" name="TextBox 6"/>
          <p:cNvSpPr txBox="1"/>
          <p:nvPr userDrawn="1"/>
        </p:nvSpPr>
        <p:spPr>
          <a:xfrm>
            <a:off x="11584250" y="305131"/>
            <a:ext cx="351378" cy="261610"/>
          </a:xfrm>
          <a:prstGeom prst="rect">
            <a:avLst/>
          </a:prstGeom>
          <a:noFill/>
        </p:spPr>
        <p:txBody>
          <a:bodyPr wrap="none" rtlCol="0">
            <a:spAutoFit/>
          </a:bodyPr>
          <a:lstStyle/>
          <a:p>
            <a:pPr algn="ctr"/>
            <a:fld id="{260E2A6B-A809-4840-BF14-8648BC0BDF87}" type="slidenum">
              <a:rPr lang="id-ID" sz="1050" b="1" smtClean="0">
                <a:solidFill>
                  <a:schemeClr val="accent2"/>
                </a:solidFill>
              </a:rPr>
              <a:pPr algn="ctr"/>
              <a:t>‹#›</a:t>
            </a:fld>
            <a:endParaRPr lang="id-ID" sz="1050" dirty="0">
              <a:solidFill>
                <a:schemeClr val="accent2"/>
              </a:solidFill>
            </a:endParaRPr>
          </a:p>
        </p:txBody>
      </p:sp>
    </p:spTree>
    <p:extLst>
      <p:ext uri="{BB962C8B-B14F-4D97-AF65-F5344CB8AC3E}">
        <p14:creationId xmlns:p14="http://schemas.microsoft.com/office/powerpoint/2010/main" val="202324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sp>
        <p:nvSpPr>
          <p:cNvPr id="26" name="Picture Placeholder 3"/>
          <p:cNvSpPr>
            <a:spLocks noGrp="1"/>
          </p:cNvSpPr>
          <p:nvPr>
            <p:ph type="pic" sz="quarter" idx="10"/>
          </p:nvPr>
        </p:nvSpPr>
        <p:spPr>
          <a:xfrm>
            <a:off x="145017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7" name="Picture Placeholder 3"/>
          <p:cNvSpPr>
            <a:spLocks noGrp="1"/>
          </p:cNvSpPr>
          <p:nvPr>
            <p:ph type="pic" sz="quarter" idx="11"/>
          </p:nvPr>
        </p:nvSpPr>
        <p:spPr>
          <a:xfrm>
            <a:off x="397186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8" name="Picture Placeholder 3"/>
          <p:cNvSpPr>
            <a:spLocks noGrp="1"/>
          </p:cNvSpPr>
          <p:nvPr>
            <p:ph type="pic" sz="quarter" idx="12"/>
          </p:nvPr>
        </p:nvSpPr>
        <p:spPr>
          <a:xfrm>
            <a:off x="6508785"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9" name="Picture Placeholder 3"/>
          <p:cNvSpPr>
            <a:spLocks noGrp="1"/>
          </p:cNvSpPr>
          <p:nvPr>
            <p:ph type="pic" sz="quarter" idx="13"/>
          </p:nvPr>
        </p:nvSpPr>
        <p:spPr>
          <a:xfrm>
            <a:off x="9030475" y="2284944"/>
            <a:ext cx="1697846" cy="1697847"/>
          </a:xfrm>
          <a:prstGeom prst="ellipse">
            <a:avLst/>
          </a:prstGeom>
        </p:spPr>
        <p:txBody>
          <a:bodyPr>
            <a:normAutofit/>
          </a:bodyPr>
          <a:lstStyle>
            <a:lvl1pPr>
              <a:defRPr sz="1600">
                <a:solidFill>
                  <a:schemeClr val="accent2"/>
                </a:solidFill>
              </a:defRPr>
            </a:lvl1pPr>
          </a:lstStyle>
          <a:p>
            <a:endParaRPr lang="id-ID"/>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65510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2" name="Picture Placeholder 3"/>
          <p:cNvSpPr>
            <a:spLocks noGrp="1"/>
          </p:cNvSpPr>
          <p:nvPr>
            <p:ph type="pic" sz="quarter" idx="10"/>
          </p:nvPr>
        </p:nvSpPr>
        <p:spPr>
          <a:xfrm>
            <a:off x="1244493" y="211349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14" name="Group 13"/>
          <p:cNvGrpSpPr/>
          <p:nvPr userDrawn="1"/>
        </p:nvGrpSpPr>
        <p:grpSpPr>
          <a:xfrm>
            <a:off x="347419" y="6409324"/>
            <a:ext cx="224082" cy="221156"/>
            <a:chOff x="4328868" y="5502988"/>
            <a:chExt cx="500307" cy="493774"/>
          </a:xfrm>
        </p:grpSpPr>
        <p:sp>
          <p:nvSpPr>
            <p:cNvPr id="15" name="Freeform 1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userDrawn="1"/>
        </p:nvGrpSpPr>
        <p:grpSpPr>
          <a:xfrm flipH="1">
            <a:off x="933709" y="6409324"/>
            <a:ext cx="224082" cy="221156"/>
            <a:chOff x="4328868" y="5502988"/>
            <a:chExt cx="500307" cy="493774"/>
          </a:xfrm>
        </p:grpSpPr>
        <p:sp>
          <p:nvSpPr>
            <p:cNvPr id="18" name="Freeform 1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0" name="Straight Connector 1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8271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3FBC63-C649-42C3-9C85-0F873F8F0B35}" type="datetimeFigureOut">
              <a:rPr lang="id-ID" smtClean="0"/>
              <a:t>16/05/16</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76DFD3-2AF0-4B06-81C8-CF1C6F54D29C}" type="slidenum">
              <a:rPr lang="id-ID" smtClean="0"/>
              <a:t>‹#›</a:t>
            </a:fld>
            <a:endParaRPr lang="id-ID"/>
          </a:p>
        </p:txBody>
      </p:sp>
    </p:spTree>
    <p:extLst>
      <p:ext uri="{BB962C8B-B14F-4D97-AF65-F5344CB8AC3E}">
        <p14:creationId xmlns:p14="http://schemas.microsoft.com/office/powerpoint/2010/main" val="1373060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59" r:id="rId13"/>
    <p:sldLayoutId id="2147483661" r:id="rId14"/>
    <p:sldLayoutId id="2147483662" r:id="rId15"/>
    <p:sldLayoutId id="2147483663" r:id="rId16"/>
    <p:sldLayoutId id="2147483664" r:id="rId17"/>
    <p:sldLayoutId id="2147483665" r:id="rId18"/>
    <p:sldLayoutId id="2147483666" r:id="rId19"/>
    <p:sldLayoutId id="2147483670" r:id="rId20"/>
    <p:sldLayoutId id="2147483668" r:id="rId21"/>
    <p:sldLayoutId id="2147483667" r:id="rId22"/>
    <p:sldLayoutId id="2147483669" r:id="rId23"/>
    <p:sldLayoutId id="2147483672" r:id="rId24"/>
    <p:sldLayoutId id="2147483674"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14.png"/><Relationship Id="rId1" Type="http://schemas.microsoft.com/office/2007/relationships/media" Target="../media/media1.mp4"/><Relationship Id="rId2" Type="http://schemas.openxmlformats.org/officeDocument/2006/relationships/video" Target="../media/media1.mp4"/></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2.wdp"/><Relationship Id="rId5" Type="http://schemas.openxmlformats.org/officeDocument/2006/relationships/image" Target="../media/image6.png"/><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sp>
        <p:nvSpPr>
          <p:cNvPr id="19" name="Rectangle 18"/>
          <p:cNvSpPr/>
          <p:nvPr/>
        </p:nvSpPr>
        <p:spPr>
          <a:xfrm>
            <a:off x="1982661" y="4002869"/>
            <a:ext cx="8226678" cy="1446550"/>
          </a:xfrm>
          <a:prstGeom prst="rect">
            <a:avLst/>
          </a:prstGeom>
          <a:noFill/>
        </p:spPr>
        <p:txBody>
          <a:bodyPr wrap="square">
            <a:spAutoFit/>
          </a:bodyPr>
          <a:lstStyle/>
          <a:p>
            <a:pPr algn="ctr"/>
            <a:r>
              <a:rPr lang="id-ID" sz="4400" dirty="0" err="1" smtClean="0">
                <a:solidFill>
                  <a:schemeClr val="bg1">
                    <a:lumMod val="95000"/>
                  </a:schemeClr>
                </a:solidFill>
                <a:latin typeface="Source Sans Pro Light" panose="020B0403030403020204" pitchFamily="34" charset="0"/>
              </a:rPr>
              <a:t>Serverless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Cloud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functions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and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the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future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of</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software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architectures</a:t>
            </a:r>
            <a:endParaRPr lang="id-ID" sz="4400" dirty="0">
              <a:solidFill>
                <a:schemeClr val="accent2"/>
              </a:solidFill>
              <a:latin typeface="Source Sans Pro Light" panose="020B0403030403020204" pitchFamily="34"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1659" y="1410677"/>
            <a:ext cx="2888681" cy="2146339"/>
          </a:xfrm>
          <a:prstGeom prst="rect">
            <a:avLst/>
          </a:prstGeom>
        </p:spPr>
      </p:pic>
    </p:spTree>
    <p:extLst>
      <p:ext uri="{BB962C8B-B14F-4D97-AF65-F5344CB8AC3E}">
        <p14:creationId xmlns:p14="http://schemas.microsoft.com/office/powerpoint/2010/main" val="125717044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flipH="1">
            <a:off x="7319271" y="2342780"/>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2" name="TextBox 11"/>
          <p:cNvSpPr txBox="1"/>
          <p:nvPr/>
        </p:nvSpPr>
        <p:spPr>
          <a:xfrm>
            <a:off x="1132821" y="1147760"/>
            <a:ext cx="8212505" cy="830997"/>
          </a:xfrm>
          <a:prstGeom prst="rect">
            <a:avLst/>
          </a:prstGeom>
          <a:noFill/>
        </p:spPr>
        <p:txBody>
          <a:bodyPr wrap="none" rtlCol="0">
            <a:spAutoFit/>
          </a:bodyPr>
          <a:lstStyle/>
          <a:p>
            <a:r>
              <a:rPr lang="id-ID" sz="4800" dirty="0" err="1" smtClean="0">
                <a:solidFill>
                  <a:schemeClr val="bg1"/>
                </a:solidFill>
                <a:latin typeface="+mj-lt"/>
              </a:rPr>
              <a:t>Did</a:t>
            </a:r>
            <a:r>
              <a:rPr lang="id-ID" sz="4800" dirty="0" smtClean="0">
                <a:solidFill>
                  <a:schemeClr val="bg1"/>
                </a:solidFill>
                <a:latin typeface="+mj-lt"/>
              </a:rPr>
              <a:t> </a:t>
            </a:r>
            <a:r>
              <a:rPr lang="id-ID" sz="4800" dirty="0" err="1" smtClean="0">
                <a:solidFill>
                  <a:schemeClr val="bg1"/>
                </a:solidFill>
                <a:latin typeface="+mj-lt"/>
              </a:rPr>
              <a:t>someone</a:t>
            </a:r>
            <a:r>
              <a:rPr lang="id-ID" sz="4800" dirty="0" smtClean="0">
                <a:solidFill>
                  <a:schemeClr val="bg1"/>
                </a:solidFill>
                <a:latin typeface="+mj-lt"/>
              </a:rPr>
              <a:t> say </a:t>
            </a:r>
            <a:r>
              <a:rPr lang="id-ID" sz="4800" b="1" dirty="0" err="1">
                <a:solidFill>
                  <a:schemeClr val="accent2"/>
                </a:solidFill>
                <a:latin typeface="+mj-lt"/>
              </a:rPr>
              <a:t>m</a:t>
            </a:r>
            <a:r>
              <a:rPr lang="id-ID" sz="4800" b="1" dirty="0" err="1" smtClean="0">
                <a:solidFill>
                  <a:schemeClr val="accent2"/>
                </a:solidFill>
                <a:latin typeface="+mj-lt"/>
              </a:rPr>
              <a:t>icroservices</a:t>
            </a:r>
            <a:r>
              <a:rPr lang="id-ID" sz="4800" b="1" dirty="0" smtClean="0">
                <a:solidFill>
                  <a:schemeClr val="accent2"/>
                </a:solidFill>
                <a:latin typeface="+mj-lt"/>
              </a:rPr>
              <a:t>?</a:t>
            </a:r>
            <a:endParaRPr lang="en-US" sz="4800" b="1" dirty="0">
              <a:solidFill>
                <a:schemeClr val="accent2"/>
              </a:solidFill>
              <a:latin typeface="+mj-lt"/>
            </a:endParaRPr>
          </a:p>
        </p:txBody>
      </p:sp>
      <p:sp>
        <p:nvSpPr>
          <p:cNvPr id="3" name="Oval 2"/>
          <p:cNvSpPr/>
          <p:nvPr/>
        </p:nvSpPr>
        <p:spPr>
          <a:xfrm>
            <a:off x="1221802" y="2342780"/>
            <a:ext cx="3485052" cy="34850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Microservices</a:t>
            </a:r>
            <a:endParaRPr lang="en-US" dirty="0"/>
          </a:p>
        </p:txBody>
      </p:sp>
      <p:sp>
        <p:nvSpPr>
          <p:cNvPr id="62" name="Oval 61"/>
          <p:cNvSpPr/>
          <p:nvPr/>
        </p:nvSpPr>
        <p:spPr>
          <a:xfrm>
            <a:off x="3655897" y="2342780"/>
            <a:ext cx="3485052" cy="3485052"/>
          </a:xfrm>
          <a:prstGeom prst="ellipse">
            <a:avLst/>
          </a:prstGeom>
          <a:solidFill>
            <a:schemeClr val="accent4">
              <a:alpha val="7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smtClean="0"/>
              <a:t>Serverless</a:t>
            </a:r>
            <a:endParaRPr lang="en-US" dirty="0"/>
          </a:p>
        </p:txBody>
      </p:sp>
    </p:spTree>
    <p:extLst>
      <p:ext uri="{BB962C8B-B14F-4D97-AF65-F5344CB8AC3E}">
        <p14:creationId xmlns:p14="http://schemas.microsoft.com/office/powerpoint/2010/main" val="24054886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strVal val="#ppt_x"/>
                                          </p:val>
                                        </p:tav>
                                        <p:tav tm="100000">
                                          <p:val>
                                            <p:strVal val="#ppt_x"/>
                                          </p:val>
                                        </p:tav>
                                      </p:tavLst>
                                    </p:anim>
                                    <p:anim calcmode="lin" valueType="num">
                                      <p:cBhvr>
                                        <p:cTn id="14" dur="500" fill="hold"/>
                                        <p:tgtEl>
                                          <p:spTgt spid="1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additive="base">
                                        <p:cTn id="18" dur="500" fill="hold"/>
                                        <p:tgtEl>
                                          <p:spTgt spid="62"/>
                                        </p:tgtEl>
                                        <p:attrNameLst>
                                          <p:attrName>ppt_x</p:attrName>
                                        </p:attrNameLst>
                                      </p:cBhvr>
                                      <p:tavLst>
                                        <p:tav tm="0">
                                          <p:val>
                                            <p:strVal val="#ppt_x"/>
                                          </p:val>
                                        </p:tav>
                                        <p:tav tm="100000">
                                          <p:val>
                                            <p:strVal val="#ppt_x"/>
                                          </p:val>
                                        </p:tav>
                                      </p:tavLst>
                                    </p:anim>
                                    <p:anim calcmode="lin" valueType="num">
                                      <p:cBhvr additive="base">
                                        <p:cTn id="19" dur="500" fill="hold"/>
                                        <p:tgtEl>
                                          <p:spTgt spid="62"/>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6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8" name="Picture 27"/>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 name="Group 7"/>
          <p:cNvGrpSpPr/>
          <p:nvPr/>
        </p:nvGrpSpPr>
        <p:grpSpPr>
          <a:xfrm>
            <a:off x="1696270" y="1181847"/>
            <a:ext cx="8799461" cy="4920099"/>
            <a:chOff x="1872125" y="1181847"/>
            <a:chExt cx="8799461" cy="4920099"/>
          </a:xfrm>
        </p:grpSpPr>
        <p:grpSp>
          <p:nvGrpSpPr>
            <p:cNvPr id="25" name="Group 24"/>
            <p:cNvGrpSpPr/>
            <p:nvPr/>
          </p:nvGrpSpPr>
          <p:grpSpPr>
            <a:xfrm>
              <a:off x="1872125" y="1181847"/>
              <a:ext cx="8799461" cy="4920099"/>
              <a:chOff x="1763688" y="1124744"/>
              <a:chExt cx="5652564" cy="3166095"/>
            </a:xfrm>
          </p:grpSpPr>
          <p:sp>
            <p:nvSpPr>
              <p:cNvPr id="26" name="Rectangle 25"/>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F:\Trabajos\Envato\Graphic River\Duckson\Elements\lapto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 xmlns:a14="http://schemas.microsoft.com/office/drawing/2010/main">
                    <a:solidFill>
                      <a:srgbClr val="FFFFFF"/>
                    </a:solidFill>
                  </a14:hiddenFill>
                </a:ext>
              </a:extLst>
            </p:spPr>
          </p:pic>
        </p:grpSp>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l="553" r="1445"/>
            <a:stretch/>
          </p:blipFill>
          <p:spPr>
            <a:xfrm>
              <a:off x="3605186" y="1606356"/>
              <a:ext cx="5333338" cy="3356202"/>
            </a:xfrm>
            <a:prstGeom prst="rect">
              <a:avLst/>
            </a:prstGeom>
          </p:spPr>
        </p:pic>
      </p:grpSp>
    </p:spTree>
    <p:extLst>
      <p:ext uri="{BB962C8B-B14F-4D97-AF65-F5344CB8AC3E}">
        <p14:creationId xmlns:p14="http://schemas.microsoft.com/office/powerpoint/2010/main" val="142475415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74802" y="680759"/>
            <a:ext cx="4642618" cy="830997"/>
          </a:xfrm>
          <a:prstGeom prst="rect">
            <a:avLst/>
          </a:prstGeom>
          <a:noFill/>
        </p:spPr>
        <p:txBody>
          <a:bodyPr wrap="none" rtlCol="0">
            <a:spAutoFit/>
          </a:bodyPr>
          <a:lstStyle/>
          <a:p>
            <a:pPr algn="ctr"/>
            <a:r>
              <a:rPr lang="id-ID" sz="4800" dirty="0" smtClean="0">
                <a:solidFill>
                  <a:schemeClr val="bg1"/>
                </a:solidFill>
                <a:latin typeface="+mj-lt"/>
              </a:rPr>
              <a:t>50,000+ </a:t>
            </a:r>
            <a:r>
              <a:rPr lang="id-ID" sz="4800" dirty="0" err="1" smtClean="0">
                <a:solidFill>
                  <a:schemeClr val="bg1"/>
                </a:solidFill>
                <a:latin typeface="+mj-lt"/>
              </a:rPr>
              <a:t>engineers</a:t>
            </a:r>
            <a:endParaRPr lang="en-US" sz="4800" dirty="0">
              <a:solidFill>
                <a:schemeClr val="bg1"/>
              </a:solidFill>
              <a:latin typeface="+mj-lt"/>
            </a:endParaRPr>
          </a:p>
        </p:txBody>
      </p:sp>
      <p:sp>
        <p:nvSpPr>
          <p:cNvPr id="188" name="TextBox 187"/>
          <p:cNvSpPr txBox="1"/>
          <p:nvPr/>
        </p:nvSpPr>
        <p:spPr>
          <a:xfrm>
            <a:off x="5025036" y="1417488"/>
            <a:ext cx="2141933" cy="369332"/>
          </a:xfrm>
          <a:prstGeom prst="rect">
            <a:avLst/>
          </a:prstGeom>
          <a:noFill/>
        </p:spPr>
        <p:txBody>
          <a:bodyPr wrap="none" rtlCol="0">
            <a:spAutoFit/>
          </a:bodyPr>
          <a:lstStyle/>
          <a:p>
            <a:pPr algn="ctr"/>
            <a:r>
              <a:rPr lang="en-AU" dirty="0" smtClean="0">
                <a:solidFill>
                  <a:schemeClr val="bg1"/>
                </a:solidFill>
                <a:latin typeface="+mj-lt"/>
              </a:rPr>
              <a:t>Across</a:t>
            </a:r>
            <a:r>
              <a:rPr lang="id-ID" dirty="0" smtClean="0">
                <a:solidFill>
                  <a:schemeClr val="bg1"/>
                </a:solidFill>
                <a:latin typeface="+mj-lt"/>
              </a:rPr>
              <a:t> 117 </a:t>
            </a:r>
            <a:r>
              <a:rPr lang="id-ID" dirty="0" err="1" smtClean="0">
                <a:solidFill>
                  <a:schemeClr val="bg1"/>
                </a:solidFill>
                <a:latin typeface="+mj-lt"/>
              </a:rPr>
              <a:t>countries</a:t>
            </a:r>
            <a:r>
              <a:rPr lang="id-ID" dirty="0" smtClean="0">
                <a:solidFill>
                  <a:schemeClr val="bg1"/>
                </a:solidFill>
                <a:latin typeface="+mj-lt"/>
              </a:rPr>
              <a:t> </a:t>
            </a:r>
            <a:endParaRPr lang="en-US" dirty="0">
              <a:solidFill>
                <a:schemeClr val="bg1"/>
              </a:solidFill>
              <a:latin typeface="+mj-lt"/>
            </a:endParaRPr>
          </a:p>
        </p:txBody>
      </p:sp>
      <p:grpSp>
        <p:nvGrpSpPr>
          <p:cNvPr id="391" name="Group 390"/>
          <p:cNvGrpSpPr/>
          <p:nvPr/>
        </p:nvGrpSpPr>
        <p:grpSpPr>
          <a:xfrm>
            <a:off x="3824604" y="4656237"/>
            <a:ext cx="1066217" cy="1370986"/>
            <a:chOff x="3880056" y="4761467"/>
            <a:chExt cx="1260000" cy="1620160"/>
          </a:xfrm>
          <a:solidFill>
            <a:schemeClr val="accent2"/>
          </a:solidFill>
        </p:grpSpPr>
        <p:sp>
          <p:nvSpPr>
            <p:cNvPr id="392" name="Rectangle 391"/>
            <p:cNvSpPr>
              <a:spLocks noChangeAspect="1"/>
            </p:cNvSpPr>
            <p:nvPr/>
          </p:nvSpPr>
          <p:spPr>
            <a:xfrm>
              <a:off x="40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5" name="Rectangle 714"/>
            <p:cNvSpPr>
              <a:spLocks noChangeAspect="1"/>
            </p:cNvSpPr>
            <p:nvPr/>
          </p:nvSpPr>
          <p:spPr>
            <a:xfrm>
              <a:off x="42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6" name="Rectangle 715"/>
            <p:cNvSpPr>
              <a:spLocks noChangeAspect="1"/>
            </p:cNvSpPr>
            <p:nvPr/>
          </p:nvSpPr>
          <p:spPr>
            <a:xfrm>
              <a:off x="44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38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40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42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44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46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8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40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42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44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60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7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40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0" name="Rectangle 729"/>
            <p:cNvSpPr>
              <a:spLocks noChangeAspect="1"/>
            </p:cNvSpPr>
            <p:nvPr/>
          </p:nvSpPr>
          <p:spPr>
            <a:xfrm>
              <a:off x="42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442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46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47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4" name="Rectangle 733"/>
            <p:cNvSpPr>
              <a:spLocks noChangeAspect="1"/>
            </p:cNvSpPr>
            <p:nvPr/>
          </p:nvSpPr>
          <p:spPr>
            <a:xfrm>
              <a:off x="424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44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46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47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42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44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46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42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44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40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42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40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46" name="Group 745"/>
          <p:cNvGrpSpPr/>
          <p:nvPr/>
        </p:nvGrpSpPr>
        <p:grpSpPr>
          <a:xfrm>
            <a:off x="7937156" y="5113238"/>
            <a:ext cx="1218534" cy="913985"/>
            <a:chOff x="8740056" y="5301527"/>
            <a:chExt cx="1440000" cy="1080100"/>
          </a:xfrm>
          <a:solidFill>
            <a:schemeClr val="accent5"/>
          </a:solidFill>
        </p:grpSpPr>
        <p:sp>
          <p:nvSpPr>
            <p:cNvPr id="747" name="Rectangle 746"/>
            <p:cNvSpPr>
              <a:spLocks noChangeAspect="1"/>
            </p:cNvSpPr>
            <p:nvPr/>
          </p:nvSpPr>
          <p:spPr>
            <a:xfrm>
              <a:off x="91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94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89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91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92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94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87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89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91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92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94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96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87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89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910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92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946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96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928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94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892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96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98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94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1000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72" name="Group 771"/>
          <p:cNvGrpSpPr/>
          <p:nvPr/>
        </p:nvGrpSpPr>
        <p:grpSpPr>
          <a:xfrm>
            <a:off x="5347771" y="4199236"/>
            <a:ext cx="1523167" cy="1523320"/>
            <a:chOff x="5680056" y="4221407"/>
            <a:chExt cx="1800000" cy="1800180"/>
          </a:xfrm>
          <a:solidFill>
            <a:schemeClr val="accent6"/>
          </a:solidFill>
        </p:grpSpPr>
        <p:sp>
          <p:nvSpPr>
            <p:cNvPr id="773" name="Rectangle 772"/>
            <p:cNvSpPr>
              <a:spLocks noChangeAspect="1"/>
            </p:cNvSpPr>
            <p:nvPr/>
          </p:nvSpPr>
          <p:spPr>
            <a:xfrm>
              <a:off x="58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60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62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56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58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60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62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64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65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67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56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58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60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62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64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65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67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56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58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0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2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640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65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67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69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1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58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60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62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64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65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67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69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62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6400056" y="512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65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67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69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6400056" y="530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65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67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69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64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65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67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64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65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67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5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7300056" y="548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7120056" y="566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24" name="Group 823"/>
          <p:cNvGrpSpPr/>
          <p:nvPr/>
        </p:nvGrpSpPr>
        <p:grpSpPr>
          <a:xfrm>
            <a:off x="2301437" y="2523549"/>
            <a:ext cx="3046334" cy="2132671"/>
            <a:chOff x="2080056" y="2241167"/>
            <a:chExt cx="3600000" cy="2520280"/>
          </a:xfrm>
          <a:solidFill>
            <a:schemeClr val="accent1"/>
          </a:solidFill>
        </p:grpSpPr>
        <p:sp>
          <p:nvSpPr>
            <p:cNvPr id="825" name="Rectangle 824"/>
            <p:cNvSpPr>
              <a:spLocks noChangeAspect="1"/>
            </p:cNvSpPr>
            <p:nvPr/>
          </p:nvSpPr>
          <p:spPr>
            <a:xfrm>
              <a:off x="22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24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26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28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29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31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33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35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37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38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42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44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49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51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22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24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6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28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29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1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3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5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37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38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9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28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29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31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33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35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37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42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44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20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28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29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31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33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35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37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38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42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44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46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29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31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33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5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7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8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40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42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4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29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31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33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35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37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38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40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42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31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33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35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37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38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40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33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35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40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5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7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31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33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35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40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42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47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49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51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38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44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46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47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49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51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3" name="Rectangle 912"/>
            <p:cNvSpPr>
              <a:spLocks noChangeAspect="1"/>
            </p:cNvSpPr>
            <p:nvPr/>
          </p:nvSpPr>
          <p:spPr>
            <a:xfrm>
              <a:off x="53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8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40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2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7" name="Rectangle 916"/>
            <p:cNvSpPr>
              <a:spLocks noChangeAspect="1"/>
            </p:cNvSpPr>
            <p:nvPr/>
          </p:nvSpPr>
          <p:spPr>
            <a:xfrm>
              <a:off x="46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47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49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51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532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55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496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514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532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20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2260056" y="277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3880056" y="22411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37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30" name="Group 929"/>
          <p:cNvGrpSpPr/>
          <p:nvPr/>
        </p:nvGrpSpPr>
        <p:grpSpPr>
          <a:xfrm>
            <a:off x="5346099" y="2823982"/>
            <a:ext cx="1372523" cy="1375237"/>
            <a:chOff x="5678080" y="2596203"/>
            <a:chExt cx="1621976" cy="1625184"/>
          </a:xfrm>
          <a:solidFill>
            <a:schemeClr val="accent4"/>
          </a:solidFill>
        </p:grpSpPr>
        <p:sp>
          <p:nvSpPr>
            <p:cNvPr id="931" name="Rectangle 930"/>
            <p:cNvSpPr>
              <a:spLocks noChangeAspect="1"/>
            </p:cNvSpPr>
            <p:nvPr/>
          </p:nvSpPr>
          <p:spPr>
            <a:xfrm>
              <a:off x="64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65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67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69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64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5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9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0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7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9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62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64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65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67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69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71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58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60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62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64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65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7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9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71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58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0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64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67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65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65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2" name="Rectangle 961"/>
            <p:cNvSpPr>
              <a:spLocks noChangeAspect="1"/>
            </p:cNvSpPr>
            <p:nvPr/>
          </p:nvSpPr>
          <p:spPr>
            <a:xfrm>
              <a:off x="67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3" name="Rectangle 962"/>
            <p:cNvSpPr>
              <a:spLocks noChangeAspect="1"/>
            </p:cNvSpPr>
            <p:nvPr/>
          </p:nvSpPr>
          <p:spPr>
            <a:xfrm>
              <a:off x="5678080"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6760056" y="259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585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603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67" name="Group 966"/>
          <p:cNvGrpSpPr/>
          <p:nvPr/>
        </p:nvGrpSpPr>
        <p:grpSpPr>
          <a:xfrm>
            <a:off x="6413989" y="2523566"/>
            <a:ext cx="3046334" cy="2589655"/>
            <a:chOff x="6940056" y="2241187"/>
            <a:chExt cx="3600000" cy="3060320"/>
          </a:xfrm>
          <a:solidFill>
            <a:schemeClr val="accent3"/>
          </a:solidFill>
        </p:grpSpPr>
        <p:sp>
          <p:nvSpPr>
            <p:cNvPr id="968" name="Rectangle 967"/>
            <p:cNvSpPr>
              <a:spLocks noChangeAspect="1"/>
            </p:cNvSpPr>
            <p:nvPr/>
          </p:nvSpPr>
          <p:spPr>
            <a:xfrm>
              <a:off x="74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76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78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80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82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83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85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7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9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91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92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94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96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98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1000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1018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71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73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74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76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78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0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2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83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85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87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89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91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92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94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96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98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1000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1018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1036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73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74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76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78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80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82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83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85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87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2" name="Rectangle 1011"/>
            <p:cNvSpPr>
              <a:spLocks noChangeAspect="1"/>
            </p:cNvSpPr>
            <p:nvPr/>
          </p:nvSpPr>
          <p:spPr>
            <a:xfrm>
              <a:off x="89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1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92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94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96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100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73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74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7660056" y="350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78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80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82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83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85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87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89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91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92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94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100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73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74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7660056" y="368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78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80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82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83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85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8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73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74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76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78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80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82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83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85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87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89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91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69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71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73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74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76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8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80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2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3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5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7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9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69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71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74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76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78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80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820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83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85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87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89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71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73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78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80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85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87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80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85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87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89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76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78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0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2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83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85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87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9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8" name="Rectangle 1167"/>
            <p:cNvSpPr>
              <a:spLocks noChangeAspect="1"/>
            </p:cNvSpPr>
            <p:nvPr/>
          </p:nvSpPr>
          <p:spPr>
            <a:xfrm>
              <a:off x="91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9" name="Rectangle 1168"/>
            <p:cNvSpPr>
              <a:spLocks noChangeAspect="1"/>
            </p:cNvSpPr>
            <p:nvPr/>
          </p:nvSpPr>
          <p:spPr>
            <a:xfrm>
              <a:off x="92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0" name="Rectangle 1169"/>
            <p:cNvSpPr>
              <a:spLocks noChangeAspect="1"/>
            </p:cNvSpPr>
            <p:nvPr/>
          </p:nvSpPr>
          <p:spPr>
            <a:xfrm>
              <a:off x="94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1" name="Rectangle 1170"/>
            <p:cNvSpPr>
              <a:spLocks noChangeAspect="1"/>
            </p:cNvSpPr>
            <p:nvPr/>
          </p:nvSpPr>
          <p:spPr>
            <a:xfrm>
              <a:off x="96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2" name="Rectangle 1171"/>
            <p:cNvSpPr>
              <a:spLocks noChangeAspect="1"/>
            </p:cNvSpPr>
            <p:nvPr/>
          </p:nvSpPr>
          <p:spPr>
            <a:xfrm>
              <a:off x="98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3" name="Rectangle 1172"/>
            <p:cNvSpPr>
              <a:spLocks noChangeAspect="1"/>
            </p:cNvSpPr>
            <p:nvPr/>
          </p:nvSpPr>
          <p:spPr>
            <a:xfrm>
              <a:off x="78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4" name="Rectangle 1173"/>
            <p:cNvSpPr>
              <a:spLocks noChangeAspect="1"/>
            </p:cNvSpPr>
            <p:nvPr/>
          </p:nvSpPr>
          <p:spPr>
            <a:xfrm>
              <a:off x="80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5" name="Rectangle 1174"/>
            <p:cNvSpPr>
              <a:spLocks noChangeAspect="1"/>
            </p:cNvSpPr>
            <p:nvPr/>
          </p:nvSpPr>
          <p:spPr>
            <a:xfrm>
              <a:off x="82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6" name="Rectangle 1175"/>
            <p:cNvSpPr>
              <a:spLocks noChangeAspect="1"/>
            </p:cNvSpPr>
            <p:nvPr/>
          </p:nvSpPr>
          <p:spPr>
            <a:xfrm>
              <a:off x="83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7" name="Rectangle 1176"/>
            <p:cNvSpPr>
              <a:spLocks noChangeAspect="1"/>
            </p:cNvSpPr>
            <p:nvPr/>
          </p:nvSpPr>
          <p:spPr>
            <a:xfrm>
              <a:off x="85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8" name="Rectangle 1177"/>
            <p:cNvSpPr>
              <a:spLocks noChangeAspect="1"/>
            </p:cNvSpPr>
            <p:nvPr/>
          </p:nvSpPr>
          <p:spPr>
            <a:xfrm>
              <a:off x="87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9" name="Rectangle 1178"/>
            <p:cNvSpPr>
              <a:spLocks noChangeAspect="1"/>
            </p:cNvSpPr>
            <p:nvPr/>
          </p:nvSpPr>
          <p:spPr>
            <a:xfrm>
              <a:off x="89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0" name="Rectangle 1179"/>
            <p:cNvSpPr>
              <a:spLocks noChangeAspect="1"/>
            </p:cNvSpPr>
            <p:nvPr/>
          </p:nvSpPr>
          <p:spPr>
            <a:xfrm>
              <a:off x="83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1" name="Rectangle 1180"/>
            <p:cNvSpPr>
              <a:spLocks noChangeAspect="1"/>
            </p:cNvSpPr>
            <p:nvPr/>
          </p:nvSpPr>
          <p:spPr>
            <a:xfrm>
              <a:off x="85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2" name="Rectangle 1181"/>
            <p:cNvSpPr>
              <a:spLocks noChangeAspect="1"/>
            </p:cNvSpPr>
            <p:nvPr/>
          </p:nvSpPr>
          <p:spPr>
            <a:xfrm>
              <a:off x="820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3" name="Rectangle 1182"/>
            <p:cNvSpPr>
              <a:spLocks noChangeAspect="1"/>
            </p:cNvSpPr>
            <p:nvPr/>
          </p:nvSpPr>
          <p:spPr>
            <a:xfrm>
              <a:off x="87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4" name="Rectangle 1183"/>
            <p:cNvSpPr>
              <a:spLocks noChangeAspect="1"/>
            </p:cNvSpPr>
            <p:nvPr/>
          </p:nvSpPr>
          <p:spPr>
            <a:xfrm>
              <a:off x="928374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5" name="Rectangle 1184"/>
            <p:cNvSpPr>
              <a:spLocks noChangeAspect="1"/>
            </p:cNvSpPr>
            <p:nvPr/>
          </p:nvSpPr>
          <p:spPr>
            <a:xfrm>
              <a:off x="94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6" name="Rectangle 1185"/>
            <p:cNvSpPr>
              <a:spLocks noChangeAspect="1"/>
            </p:cNvSpPr>
            <p:nvPr/>
          </p:nvSpPr>
          <p:spPr>
            <a:xfrm>
              <a:off x="928374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Tree>
    <p:extLst>
      <p:ext uri="{BB962C8B-B14F-4D97-AF65-F5344CB8AC3E}">
        <p14:creationId xmlns:p14="http://schemas.microsoft.com/office/powerpoint/2010/main" val="200064148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5" presetClass="entr" presetSubtype="0" fill="hold" nodeType="afterEffect">
                                  <p:stCondLst>
                                    <p:cond delay="0"/>
                                  </p:stCondLst>
                                  <p:childTnLst>
                                    <p:set>
                                      <p:cBhvr>
                                        <p:cTn id="17" dur="1" fill="hold">
                                          <p:stCondLst>
                                            <p:cond delay="0"/>
                                          </p:stCondLst>
                                        </p:cTn>
                                        <p:tgtEl>
                                          <p:spTgt spid="824"/>
                                        </p:tgtEl>
                                        <p:attrNameLst>
                                          <p:attrName>style.visibility</p:attrName>
                                        </p:attrNameLst>
                                      </p:cBhvr>
                                      <p:to>
                                        <p:strVal val="visible"/>
                                      </p:to>
                                    </p:set>
                                    <p:anim calcmode="lin" valueType="num">
                                      <p:cBhvr>
                                        <p:cTn id="18" dur="1000" fill="hold"/>
                                        <p:tgtEl>
                                          <p:spTgt spid="824"/>
                                        </p:tgtEl>
                                        <p:attrNameLst>
                                          <p:attrName>ppt_w</p:attrName>
                                        </p:attrNameLst>
                                      </p:cBhvr>
                                      <p:tavLst>
                                        <p:tav tm="0">
                                          <p:val>
                                            <p:fltVal val="0"/>
                                          </p:val>
                                        </p:tav>
                                        <p:tav tm="100000">
                                          <p:val>
                                            <p:strVal val="#ppt_w"/>
                                          </p:val>
                                        </p:tav>
                                      </p:tavLst>
                                    </p:anim>
                                    <p:anim calcmode="lin" valueType="num">
                                      <p:cBhvr>
                                        <p:cTn id="19" dur="1000" fill="hold"/>
                                        <p:tgtEl>
                                          <p:spTgt spid="824"/>
                                        </p:tgtEl>
                                        <p:attrNameLst>
                                          <p:attrName>ppt_h</p:attrName>
                                        </p:attrNameLst>
                                      </p:cBhvr>
                                      <p:tavLst>
                                        <p:tav tm="0">
                                          <p:val>
                                            <p:fltVal val="0"/>
                                          </p:val>
                                        </p:tav>
                                        <p:tav tm="100000">
                                          <p:val>
                                            <p:strVal val="#ppt_h"/>
                                          </p:val>
                                        </p:tav>
                                      </p:tavLst>
                                    </p:anim>
                                    <p:anim calcmode="lin" valueType="num">
                                      <p:cBhvr>
                                        <p:cTn id="20" dur="1000" fill="hold"/>
                                        <p:tgtEl>
                                          <p:spTgt spid="824"/>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824"/>
                                        </p:tgtEl>
                                        <p:attrNameLst>
                                          <p:attrName>ppt_y</p:attrName>
                                        </p:attrNameLst>
                                      </p:cBhvr>
                                      <p:tavLst>
                                        <p:tav tm="0" fmla="#ppt_y+(sin(-2*pi*(1-$))*-#ppt_x+cos(-2*pi*(1-$))*(1-#ppt_y))*(1-$)">
                                          <p:val>
                                            <p:fltVal val="0"/>
                                          </p:val>
                                        </p:tav>
                                        <p:tav tm="100000">
                                          <p:val>
                                            <p:fltVal val="1"/>
                                          </p:val>
                                        </p:tav>
                                      </p:tavLst>
                                    </p:anim>
                                  </p:childTnLst>
                                </p:cTn>
                              </p:par>
                            </p:childTnLst>
                          </p:cTn>
                        </p:par>
                        <p:par>
                          <p:cTn id="22" fill="hold">
                            <p:stCondLst>
                              <p:cond delay="1500"/>
                            </p:stCondLst>
                            <p:childTnLst>
                              <p:par>
                                <p:cTn id="23" presetID="15" presetClass="entr" presetSubtype="0" fill="hold" nodeType="afterEffect">
                                  <p:stCondLst>
                                    <p:cond delay="0"/>
                                  </p:stCondLst>
                                  <p:childTnLst>
                                    <p:set>
                                      <p:cBhvr>
                                        <p:cTn id="24" dur="1" fill="hold">
                                          <p:stCondLst>
                                            <p:cond delay="0"/>
                                          </p:stCondLst>
                                        </p:cTn>
                                        <p:tgtEl>
                                          <p:spTgt spid="930"/>
                                        </p:tgtEl>
                                        <p:attrNameLst>
                                          <p:attrName>style.visibility</p:attrName>
                                        </p:attrNameLst>
                                      </p:cBhvr>
                                      <p:to>
                                        <p:strVal val="visible"/>
                                      </p:to>
                                    </p:set>
                                    <p:anim calcmode="lin" valueType="num">
                                      <p:cBhvr>
                                        <p:cTn id="25" dur="1000" fill="hold"/>
                                        <p:tgtEl>
                                          <p:spTgt spid="930"/>
                                        </p:tgtEl>
                                        <p:attrNameLst>
                                          <p:attrName>ppt_w</p:attrName>
                                        </p:attrNameLst>
                                      </p:cBhvr>
                                      <p:tavLst>
                                        <p:tav tm="0">
                                          <p:val>
                                            <p:fltVal val="0"/>
                                          </p:val>
                                        </p:tav>
                                        <p:tav tm="100000">
                                          <p:val>
                                            <p:strVal val="#ppt_w"/>
                                          </p:val>
                                        </p:tav>
                                      </p:tavLst>
                                    </p:anim>
                                    <p:anim calcmode="lin" valueType="num">
                                      <p:cBhvr>
                                        <p:cTn id="26" dur="1000" fill="hold"/>
                                        <p:tgtEl>
                                          <p:spTgt spid="930"/>
                                        </p:tgtEl>
                                        <p:attrNameLst>
                                          <p:attrName>ppt_h</p:attrName>
                                        </p:attrNameLst>
                                      </p:cBhvr>
                                      <p:tavLst>
                                        <p:tav tm="0">
                                          <p:val>
                                            <p:fltVal val="0"/>
                                          </p:val>
                                        </p:tav>
                                        <p:tav tm="100000">
                                          <p:val>
                                            <p:strVal val="#ppt_h"/>
                                          </p:val>
                                        </p:tav>
                                      </p:tavLst>
                                    </p:anim>
                                    <p:anim calcmode="lin" valueType="num">
                                      <p:cBhvr>
                                        <p:cTn id="27" dur="1000" fill="hold"/>
                                        <p:tgtEl>
                                          <p:spTgt spid="930"/>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30"/>
                                        </p:tgtEl>
                                        <p:attrNameLst>
                                          <p:attrName>ppt_y</p:attrName>
                                        </p:attrNameLst>
                                      </p:cBhvr>
                                      <p:tavLst>
                                        <p:tav tm="0" fmla="#ppt_y+(sin(-2*pi*(1-$))*-#ppt_x+cos(-2*pi*(1-$))*(1-#ppt_y))*(1-$)">
                                          <p:val>
                                            <p:fltVal val="0"/>
                                          </p:val>
                                        </p:tav>
                                        <p:tav tm="100000">
                                          <p:val>
                                            <p:fltVal val="1"/>
                                          </p:val>
                                        </p:tav>
                                      </p:tavLst>
                                    </p:anim>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772"/>
                                        </p:tgtEl>
                                        <p:attrNameLst>
                                          <p:attrName>style.visibility</p:attrName>
                                        </p:attrNameLst>
                                      </p:cBhvr>
                                      <p:to>
                                        <p:strVal val="visible"/>
                                      </p:to>
                                    </p:set>
                                    <p:anim calcmode="lin" valueType="num">
                                      <p:cBhvr>
                                        <p:cTn id="32" dur="1000" fill="hold"/>
                                        <p:tgtEl>
                                          <p:spTgt spid="772"/>
                                        </p:tgtEl>
                                        <p:attrNameLst>
                                          <p:attrName>ppt_w</p:attrName>
                                        </p:attrNameLst>
                                      </p:cBhvr>
                                      <p:tavLst>
                                        <p:tav tm="0">
                                          <p:val>
                                            <p:fltVal val="0"/>
                                          </p:val>
                                        </p:tav>
                                        <p:tav tm="100000">
                                          <p:val>
                                            <p:strVal val="#ppt_w"/>
                                          </p:val>
                                        </p:tav>
                                      </p:tavLst>
                                    </p:anim>
                                    <p:anim calcmode="lin" valueType="num">
                                      <p:cBhvr>
                                        <p:cTn id="33" dur="1000" fill="hold"/>
                                        <p:tgtEl>
                                          <p:spTgt spid="772"/>
                                        </p:tgtEl>
                                        <p:attrNameLst>
                                          <p:attrName>ppt_h</p:attrName>
                                        </p:attrNameLst>
                                      </p:cBhvr>
                                      <p:tavLst>
                                        <p:tav tm="0">
                                          <p:val>
                                            <p:fltVal val="0"/>
                                          </p:val>
                                        </p:tav>
                                        <p:tav tm="100000">
                                          <p:val>
                                            <p:strVal val="#ppt_h"/>
                                          </p:val>
                                        </p:tav>
                                      </p:tavLst>
                                    </p:anim>
                                    <p:anim calcmode="lin" valueType="num">
                                      <p:cBhvr>
                                        <p:cTn id="34" dur="1000" fill="hold"/>
                                        <p:tgtEl>
                                          <p:spTgt spid="772"/>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772"/>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5" presetClass="entr" presetSubtype="0" fill="hold" nodeType="afterEffect">
                                  <p:stCondLst>
                                    <p:cond delay="0"/>
                                  </p:stCondLst>
                                  <p:childTnLst>
                                    <p:set>
                                      <p:cBhvr>
                                        <p:cTn id="38" dur="1" fill="hold">
                                          <p:stCondLst>
                                            <p:cond delay="0"/>
                                          </p:stCondLst>
                                        </p:cTn>
                                        <p:tgtEl>
                                          <p:spTgt spid="967"/>
                                        </p:tgtEl>
                                        <p:attrNameLst>
                                          <p:attrName>style.visibility</p:attrName>
                                        </p:attrNameLst>
                                      </p:cBhvr>
                                      <p:to>
                                        <p:strVal val="visible"/>
                                      </p:to>
                                    </p:set>
                                    <p:anim calcmode="lin" valueType="num">
                                      <p:cBhvr>
                                        <p:cTn id="39" dur="1000" fill="hold"/>
                                        <p:tgtEl>
                                          <p:spTgt spid="967"/>
                                        </p:tgtEl>
                                        <p:attrNameLst>
                                          <p:attrName>ppt_w</p:attrName>
                                        </p:attrNameLst>
                                      </p:cBhvr>
                                      <p:tavLst>
                                        <p:tav tm="0">
                                          <p:val>
                                            <p:fltVal val="0"/>
                                          </p:val>
                                        </p:tav>
                                        <p:tav tm="100000">
                                          <p:val>
                                            <p:strVal val="#ppt_w"/>
                                          </p:val>
                                        </p:tav>
                                      </p:tavLst>
                                    </p:anim>
                                    <p:anim calcmode="lin" valueType="num">
                                      <p:cBhvr>
                                        <p:cTn id="40" dur="1000" fill="hold"/>
                                        <p:tgtEl>
                                          <p:spTgt spid="967"/>
                                        </p:tgtEl>
                                        <p:attrNameLst>
                                          <p:attrName>ppt_h</p:attrName>
                                        </p:attrNameLst>
                                      </p:cBhvr>
                                      <p:tavLst>
                                        <p:tav tm="0">
                                          <p:val>
                                            <p:fltVal val="0"/>
                                          </p:val>
                                        </p:tav>
                                        <p:tav tm="100000">
                                          <p:val>
                                            <p:strVal val="#ppt_h"/>
                                          </p:val>
                                        </p:tav>
                                      </p:tavLst>
                                    </p:anim>
                                    <p:anim calcmode="lin" valueType="num">
                                      <p:cBhvr>
                                        <p:cTn id="41" dur="1000" fill="hold"/>
                                        <p:tgtEl>
                                          <p:spTgt spid="967"/>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67"/>
                                        </p:tgtEl>
                                        <p:attrNameLst>
                                          <p:attrName>ppt_y</p:attrName>
                                        </p:attrNameLst>
                                      </p:cBhvr>
                                      <p:tavLst>
                                        <p:tav tm="0" fmla="#ppt_y+(sin(-2*pi*(1-$))*-#ppt_x+cos(-2*pi*(1-$))*(1-#ppt_y))*(1-$)">
                                          <p:val>
                                            <p:fltVal val="0"/>
                                          </p:val>
                                        </p:tav>
                                        <p:tav tm="100000">
                                          <p:val>
                                            <p:fltVal val="1"/>
                                          </p:val>
                                        </p:tav>
                                      </p:tavLst>
                                    </p:anim>
                                  </p:childTnLst>
                                </p:cTn>
                              </p:par>
                            </p:childTnLst>
                          </p:cTn>
                        </p:par>
                        <p:par>
                          <p:cTn id="43" fill="hold">
                            <p:stCondLst>
                              <p:cond delay="4500"/>
                            </p:stCondLst>
                            <p:childTnLst>
                              <p:par>
                                <p:cTn id="44" presetID="15" presetClass="entr" presetSubtype="0" fill="hold" nodeType="afterEffect">
                                  <p:stCondLst>
                                    <p:cond delay="0"/>
                                  </p:stCondLst>
                                  <p:childTnLst>
                                    <p:set>
                                      <p:cBhvr>
                                        <p:cTn id="45" dur="1" fill="hold">
                                          <p:stCondLst>
                                            <p:cond delay="0"/>
                                          </p:stCondLst>
                                        </p:cTn>
                                        <p:tgtEl>
                                          <p:spTgt spid="746"/>
                                        </p:tgtEl>
                                        <p:attrNameLst>
                                          <p:attrName>style.visibility</p:attrName>
                                        </p:attrNameLst>
                                      </p:cBhvr>
                                      <p:to>
                                        <p:strVal val="visible"/>
                                      </p:to>
                                    </p:set>
                                    <p:anim calcmode="lin" valueType="num">
                                      <p:cBhvr>
                                        <p:cTn id="46" dur="1000" fill="hold"/>
                                        <p:tgtEl>
                                          <p:spTgt spid="746"/>
                                        </p:tgtEl>
                                        <p:attrNameLst>
                                          <p:attrName>ppt_w</p:attrName>
                                        </p:attrNameLst>
                                      </p:cBhvr>
                                      <p:tavLst>
                                        <p:tav tm="0">
                                          <p:val>
                                            <p:fltVal val="0"/>
                                          </p:val>
                                        </p:tav>
                                        <p:tav tm="100000">
                                          <p:val>
                                            <p:strVal val="#ppt_w"/>
                                          </p:val>
                                        </p:tav>
                                      </p:tavLst>
                                    </p:anim>
                                    <p:anim calcmode="lin" valueType="num">
                                      <p:cBhvr>
                                        <p:cTn id="47" dur="1000" fill="hold"/>
                                        <p:tgtEl>
                                          <p:spTgt spid="746"/>
                                        </p:tgtEl>
                                        <p:attrNameLst>
                                          <p:attrName>ppt_h</p:attrName>
                                        </p:attrNameLst>
                                      </p:cBhvr>
                                      <p:tavLst>
                                        <p:tav tm="0">
                                          <p:val>
                                            <p:fltVal val="0"/>
                                          </p:val>
                                        </p:tav>
                                        <p:tav tm="100000">
                                          <p:val>
                                            <p:strVal val="#ppt_h"/>
                                          </p:val>
                                        </p:tav>
                                      </p:tavLst>
                                    </p:anim>
                                    <p:anim calcmode="lin" valueType="num">
                                      <p:cBhvr>
                                        <p:cTn id="48" dur="1000" fill="hold"/>
                                        <p:tgtEl>
                                          <p:spTgt spid="746"/>
                                        </p:tgtEl>
                                        <p:attrNameLst>
                                          <p:attrName>ppt_x</p:attrName>
                                        </p:attrNameLst>
                                      </p:cBhvr>
                                      <p:tavLst>
                                        <p:tav tm="0" fmla="#ppt_x+(cos(-2*pi*(1-$))*-#ppt_x-sin(-2*pi*(1-$))*(1-#ppt_y))*(1-$)">
                                          <p:val>
                                            <p:fltVal val="0"/>
                                          </p:val>
                                        </p:tav>
                                        <p:tav tm="100000">
                                          <p:val>
                                            <p:fltVal val="1"/>
                                          </p:val>
                                        </p:tav>
                                      </p:tavLst>
                                    </p:anim>
                                    <p:anim calcmode="lin" valueType="num">
                                      <p:cBhvr>
                                        <p:cTn id="49" dur="1000" fill="hold"/>
                                        <p:tgtEl>
                                          <p:spTgt spid="746"/>
                                        </p:tgtEl>
                                        <p:attrNameLst>
                                          <p:attrName>ppt_y</p:attrName>
                                        </p:attrNameLst>
                                      </p:cBhvr>
                                      <p:tavLst>
                                        <p:tav tm="0" fmla="#ppt_y+(sin(-2*pi*(1-$))*-#ppt_x+cos(-2*pi*(1-$))*(1-#ppt_y))*(1-$)">
                                          <p:val>
                                            <p:fltVal val="0"/>
                                          </p:val>
                                        </p:tav>
                                        <p:tav tm="100000">
                                          <p:val>
                                            <p:fltVal val="1"/>
                                          </p:val>
                                        </p:tav>
                                      </p:tavLst>
                                    </p:anim>
                                  </p:childTnLst>
                                </p:cTn>
                              </p:par>
                            </p:childTnLst>
                          </p:cTn>
                        </p:par>
                        <p:par>
                          <p:cTn id="50" fill="hold">
                            <p:stCondLst>
                              <p:cond delay="5500"/>
                            </p:stCondLst>
                            <p:childTnLst>
                              <p:par>
                                <p:cTn id="51" presetID="15" presetClass="entr" presetSubtype="0" fill="hold" nodeType="afterEffect">
                                  <p:stCondLst>
                                    <p:cond delay="0"/>
                                  </p:stCondLst>
                                  <p:childTnLst>
                                    <p:set>
                                      <p:cBhvr>
                                        <p:cTn id="52" dur="1" fill="hold">
                                          <p:stCondLst>
                                            <p:cond delay="0"/>
                                          </p:stCondLst>
                                        </p:cTn>
                                        <p:tgtEl>
                                          <p:spTgt spid="391"/>
                                        </p:tgtEl>
                                        <p:attrNameLst>
                                          <p:attrName>style.visibility</p:attrName>
                                        </p:attrNameLst>
                                      </p:cBhvr>
                                      <p:to>
                                        <p:strVal val="visible"/>
                                      </p:to>
                                    </p:set>
                                    <p:anim calcmode="lin" valueType="num">
                                      <p:cBhvr>
                                        <p:cTn id="53" dur="1000" fill="hold"/>
                                        <p:tgtEl>
                                          <p:spTgt spid="391"/>
                                        </p:tgtEl>
                                        <p:attrNameLst>
                                          <p:attrName>ppt_w</p:attrName>
                                        </p:attrNameLst>
                                      </p:cBhvr>
                                      <p:tavLst>
                                        <p:tav tm="0">
                                          <p:val>
                                            <p:fltVal val="0"/>
                                          </p:val>
                                        </p:tav>
                                        <p:tav tm="100000">
                                          <p:val>
                                            <p:strVal val="#ppt_w"/>
                                          </p:val>
                                        </p:tav>
                                      </p:tavLst>
                                    </p:anim>
                                    <p:anim calcmode="lin" valueType="num">
                                      <p:cBhvr>
                                        <p:cTn id="54" dur="1000" fill="hold"/>
                                        <p:tgtEl>
                                          <p:spTgt spid="391"/>
                                        </p:tgtEl>
                                        <p:attrNameLst>
                                          <p:attrName>ppt_h</p:attrName>
                                        </p:attrNameLst>
                                      </p:cBhvr>
                                      <p:tavLst>
                                        <p:tav tm="0">
                                          <p:val>
                                            <p:fltVal val="0"/>
                                          </p:val>
                                        </p:tav>
                                        <p:tav tm="100000">
                                          <p:val>
                                            <p:strVal val="#ppt_h"/>
                                          </p:val>
                                        </p:tav>
                                      </p:tavLst>
                                    </p:anim>
                                    <p:anim calcmode="lin" valueType="num">
                                      <p:cBhvr>
                                        <p:cTn id="55" dur="1000" fill="hold"/>
                                        <p:tgtEl>
                                          <p:spTgt spid="391"/>
                                        </p:tgtEl>
                                        <p:attrNameLst>
                                          <p:attrName>ppt_x</p:attrName>
                                        </p:attrNameLst>
                                      </p:cBhvr>
                                      <p:tavLst>
                                        <p:tav tm="0" fmla="#ppt_x+(cos(-2*pi*(1-$))*-#ppt_x-sin(-2*pi*(1-$))*(1-#ppt_y))*(1-$)">
                                          <p:val>
                                            <p:fltVal val="0"/>
                                          </p:val>
                                        </p:tav>
                                        <p:tav tm="100000">
                                          <p:val>
                                            <p:fltVal val="1"/>
                                          </p:val>
                                        </p:tav>
                                      </p:tavLst>
                                    </p:anim>
                                    <p:anim calcmode="lin" valueType="num">
                                      <p:cBhvr>
                                        <p:cTn id="56" dur="1000" fill="hold"/>
                                        <p:tgtEl>
                                          <p:spTgt spid="39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10000"/>
                    </a14:imgEffect>
                  </a14:imgLayer>
                </a14:imgProps>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42431743"/>
      </p:ext>
    </p:extLst>
  </p:cSld>
  <p:clrMapOvr>
    <a:masterClrMapping/>
  </p:clrMapOvr>
  <p:transition>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88" t="3882" r="88" b="21059"/>
          <a:stretch/>
        </p:blipFill>
        <p:spPr>
          <a:xfrm>
            <a:off x="0" y="0"/>
            <a:ext cx="12192000" cy="6863379"/>
          </a:xfrm>
          <a:prstGeom prst="rect">
            <a:avLst/>
          </a:prstGeom>
        </p:spPr>
      </p:pic>
    </p:spTree>
    <p:extLst>
      <p:ext uri="{BB962C8B-B14F-4D97-AF65-F5344CB8AC3E}">
        <p14:creationId xmlns:p14="http://schemas.microsoft.com/office/powerpoint/2010/main" val="967781408"/>
      </p:ext>
    </p:extLst>
  </p:cSld>
  <p:clrMapOvr>
    <a:masterClrMapping/>
  </p:clrMapOvr>
  <p:transition>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912" t="-49912"/>
          <a:stretch/>
        </p:blipFill>
        <p:spPr>
          <a:xfrm>
            <a:off x="-2031999" y="-2689413"/>
            <a:ext cx="12192000" cy="9144000"/>
          </a:xfrm>
          <a:prstGeom prst="rect">
            <a:avLst/>
          </a:prstGeom>
        </p:spPr>
      </p:pic>
    </p:spTree>
    <p:extLst>
      <p:ext uri="{BB962C8B-B14F-4D97-AF65-F5344CB8AC3E}">
        <p14:creationId xmlns:p14="http://schemas.microsoft.com/office/powerpoint/2010/main" val="388755516"/>
      </p:ext>
    </p:extLst>
  </p:cSld>
  <p:clrMapOvr>
    <a:masterClrMapping/>
  </p:clrMapOvr>
  <p:transition>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4192" y="376518"/>
            <a:ext cx="8125809" cy="6094357"/>
          </a:xfrm>
          <a:prstGeom prst="rect">
            <a:avLst/>
          </a:prstGeom>
        </p:spPr>
      </p:pic>
    </p:spTree>
    <p:extLst>
      <p:ext uri="{BB962C8B-B14F-4D97-AF65-F5344CB8AC3E}">
        <p14:creationId xmlns:p14="http://schemas.microsoft.com/office/powerpoint/2010/main" val="392035184"/>
      </p:ext>
    </p:extLst>
  </p:cSld>
  <p:clrMapOvr>
    <a:masterClrMapping/>
  </p:clrMapOvr>
  <p:transition>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 name="A Cloud Guru Instructor Interface-1080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50" y="1588"/>
            <a:ext cx="12192000" cy="6858000"/>
          </a:xfrm>
          <a:prstGeom prst="rect">
            <a:avLst/>
          </a:prstGeom>
        </p:spPr>
      </p:pic>
    </p:spTree>
    <p:extLst>
      <p:ext uri="{BB962C8B-B14F-4D97-AF65-F5344CB8AC3E}">
        <p14:creationId xmlns:p14="http://schemas.microsoft.com/office/powerpoint/2010/main" val="1917356684"/>
      </p:ext>
    </p:extLst>
  </p:cSld>
  <p:clrMapOvr>
    <a:masterClrMapping/>
  </p:clrMapOvr>
  <p:transition>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1418726" y="203142"/>
            <a:ext cx="9354549" cy="830997"/>
          </a:xfrm>
          <a:prstGeom prst="rect">
            <a:avLst/>
          </a:prstGeom>
          <a:noFill/>
        </p:spPr>
        <p:txBody>
          <a:bodyPr wrap="none" rtlCol="0">
            <a:spAutoFit/>
          </a:bodyPr>
          <a:lstStyle/>
          <a:p>
            <a:pPr algn="ctr"/>
            <a:r>
              <a:rPr lang="id-ID" sz="4800" b="1" dirty="0" err="1" smtClean="0">
                <a:solidFill>
                  <a:schemeClr val="bg1"/>
                </a:solidFill>
              </a:rPr>
              <a:t>Principles</a:t>
            </a:r>
            <a:r>
              <a:rPr lang="id-ID" sz="4800" b="1" dirty="0" smtClean="0">
                <a:solidFill>
                  <a:schemeClr val="bg1"/>
                </a:solidFill>
              </a:rPr>
              <a:t> </a:t>
            </a:r>
            <a:r>
              <a:rPr lang="id-ID" sz="4800" b="1" dirty="0" err="1" smtClean="0">
                <a:solidFill>
                  <a:schemeClr val="bg1"/>
                </a:solidFill>
              </a:rPr>
              <a:t>of</a:t>
            </a:r>
            <a:r>
              <a:rPr lang="id-ID" sz="4800" b="1" dirty="0" smtClean="0">
                <a:solidFill>
                  <a:schemeClr val="bg1"/>
                </a:solidFill>
              </a:rPr>
              <a:t> </a:t>
            </a:r>
            <a:r>
              <a:rPr lang="id-ID" sz="4800" b="1" dirty="0" err="1" smtClean="0">
                <a:solidFill>
                  <a:schemeClr val="bg1"/>
                </a:solidFill>
              </a:rPr>
              <a:t>Serverless</a:t>
            </a:r>
            <a:r>
              <a:rPr lang="id-ID" sz="4800" b="1" dirty="0" smtClean="0">
                <a:solidFill>
                  <a:schemeClr val="bg1"/>
                </a:solidFill>
              </a:rPr>
              <a:t> </a:t>
            </a:r>
            <a:r>
              <a:rPr lang="id-ID" sz="4800" b="1" dirty="0" err="1" smtClean="0">
                <a:solidFill>
                  <a:schemeClr val="bg1"/>
                </a:solidFill>
              </a:rPr>
              <a:t>Architecture</a:t>
            </a:r>
            <a:endParaRPr lang="id-ID" sz="4800" b="1" dirty="0">
              <a:solidFill>
                <a:schemeClr val="bg1"/>
              </a:solidFill>
            </a:endParaRPr>
          </a:p>
        </p:txBody>
      </p:sp>
      <p:sp>
        <p:nvSpPr>
          <p:cNvPr id="27" name="Freeform 26"/>
          <p:cNvSpPr/>
          <p:nvPr/>
        </p:nvSpPr>
        <p:spPr>
          <a:xfrm rot="11660726">
            <a:off x="1840715" y="4361365"/>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30" name="Freeform 29"/>
          <p:cNvSpPr/>
          <p:nvPr/>
        </p:nvSpPr>
        <p:spPr>
          <a:xfrm rot="11660726">
            <a:off x="1860325" y="3298211"/>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33" name="Freeform 32"/>
          <p:cNvSpPr/>
          <p:nvPr/>
        </p:nvSpPr>
        <p:spPr>
          <a:xfrm rot="11660726">
            <a:off x="1860327" y="2255100"/>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36" name="Freeform 35"/>
          <p:cNvSpPr/>
          <p:nvPr/>
        </p:nvSpPr>
        <p:spPr>
          <a:xfrm rot="11660726">
            <a:off x="1876446" y="1251987"/>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39" name="Freeform 38"/>
          <p:cNvSpPr/>
          <p:nvPr/>
        </p:nvSpPr>
        <p:spPr>
          <a:xfrm rot="11660726">
            <a:off x="1840716" y="5404474"/>
            <a:ext cx="971999" cy="971999"/>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2" name="Rectangle 1"/>
          <p:cNvSpPr/>
          <p:nvPr/>
        </p:nvSpPr>
        <p:spPr>
          <a:xfrm>
            <a:off x="3145118" y="1515479"/>
            <a:ext cx="6508513"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Use a compute service to execute code on demand</a:t>
            </a:r>
            <a:endParaRPr lang="id-ID" sz="2400" b="1" dirty="0">
              <a:solidFill>
                <a:schemeClr val="accent2"/>
              </a:solidFill>
              <a:latin typeface="Source Sans Pro Light" panose="020B0403030403020204" pitchFamily="34" charset="0"/>
            </a:endParaRPr>
          </a:p>
        </p:txBody>
      </p:sp>
      <p:sp>
        <p:nvSpPr>
          <p:cNvPr id="26" name="Rectangle 25"/>
          <p:cNvSpPr/>
          <p:nvPr/>
        </p:nvSpPr>
        <p:spPr>
          <a:xfrm>
            <a:off x="3145118" y="2581396"/>
            <a:ext cx="5131534"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Write single-purpose stateless functions</a:t>
            </a:r>
            <a:endParaRPr lang="id-ID" sz="2400" b="1" dirty="0">
              <a:solidFill>
                <a:schemeClr val="accent2"/>
              </a:solidFill>
              <a:latin typeface="Source Sans Pro Light" panose="020B0403030403020204" pitchFamily="34" charset="0"/>
            </a:endParaRPr>
          </a:p>
        </p:txBody>
      </p:sp>
      <p:sp>
        <p:nvSpPr>
          <p:cNvPr id="28" name="Rectangle 27"/>
          <p:cNvSpPr/>
          <p:nvPr/>
        </p:nvSpPr>
        <p:spPr>
          <a:xfrm>
            <a:off x="3145118" y="3517219"/>
            <a:ext cx="5444119"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Design push-based, event-driven pipelines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3145118" y="4637958"/>
            <a:ext cx="5205272"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Create thicker, more </a:t>
            </a:r>
            <a:r>
              <a:rPr lang="en-AU" sz="2400" b="1" smtClean="0">
                <a:solidFill>
                  <a:schemeClr val="bg1">
                    <a:lumMod val="95000"/>
                  </a:schemeClr>
                </a:solidFill>
                <a:latin typeface="Source Sans Pro Light" panose="020B0403030403020204" pitchFamily="34" charset="0"/>
              </a:rPr>
              <a:t>powerful front ends</a:t>
            </a:r>
            <a:endParaRPr lang="id-ID" sz="2400" b="1" dirty="0">
              <a:solidFill>
                <a:schemeClr val="accent2"/>
              </a:solidFill>
              <a:latin typeface="Source Sans Pro Light" panose="020B0403030403020204" pitchFamily="34" charset="0"/>
            </a:endParaRPr>
          </a:p>
        </p:txBody>
      </p:sp>
      <p:sp>
        <p:nvSpPr>
          <p:cNvPr id="31" name="Rectangle 30"/>
          <p:cNvSpPr/>
          <p:nvPr/>
        </p:nvSpPr>
        <p:spPr>
          <a:xfrm>
            <a:off x="3145118" y="5687288"/>
            <a:ext cx="3704860" cy="461665"/>
          </a:xfrm>
          <a:prstGeom prst="rect">
            <a:avLst/>
          </a:prstGeom>
        </p:spPr>
        <p:txBody>
          <a:bodyPr wrap="none">
            <a:spAutoFit/>
          </a:bodyPr>
          <a:lstStyle/>
          <a:p>
            <a:r>
              <a:rPr lang="en-AU" sz="2400" b="1" smtClean="0">
                <a:solidFill>
                  <a:schemeClr val="bg1">
                    <a:lumMod val="95000"/>
                  </a:schemeClr>
                </a:solidFill>
                <a:latin typeface="Source Sans Pro Light" panose="020B0403030403020204" pitchFamily="34" charset="0"/>
              </a:rPr>
              <a:t>Embrace third </a:t>
            </a:r>
            <a:r>
              <a:rPr lang="en-AU" sz="2400" b="1" dirty="0" smtClean="0">
                <a:solidFill>
                  <a:schemeClr val="bg1">
                    <a:lumMod val="95000"/>
                  </a:schemeClr>
                </a:solidFill>
                <a:latin typeface="Source Sans Pro Light" panose="020B0403030403020204" pitchFamily="34" charset="0"/>
              </a:rPr>
              <a:t>party services</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557533483"/>
      </p:ext>
    </p:extLst>
  </p:cSld>
  <p:clrMapOvr>
    <a:masterClrMapping/>
  </p:clrMapOvr>
  <p:transition>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sp>
        <p:nvSpPr>
          <p:cNvPr id="19" name="Rectangle 18"/>
          <p:cNvSpPr/>
          <p:nvPr/>
        </p:nvSpPr>
        <p:spPr>
          <a:xfrm>
            <a:off x="1773939" y="3098408"/>
            <a:ext cx="8226678" cy="769441"/>
          </a:xfrm>
          <a:prstGeom prst="rect">
            <a:avLst/>
          </a:prstGeom>
          <a:noFill/>
        </p:spPr>
        <p:txBody>
          <a:bodyPr wrap="square">
            <a:spAutoFit/>
          </a:bodyPr>
          <a:lstStyle/>
          <a:p>
            <a:pPr algn="ctr"/>
            <a:r>
              <a:rPr lang="id-ID" sz="4400" smtClean="0">
                <a:solidFill>
                  <a:schemeClr val="bg1">
                    <a:lumMod val="95000"/>
                  </a:schemeClr>
                </a:solidFill>
                <a:latin typeface="Source Sans Pro Light" panose="020B0403030403020204" pitchFamily="34" charset="0"/>
              </a:rPr>
              <a:t>Demo</a:t>
            </a:r>
            <a:endParaRPr lang="id-ID" sz="4400"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207584123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5061145" y="680759"/>
            <a:ext cx="2069798" cy="830997"/>
          </a:xfrm>
          <a:prstGeom prst="rect">
            <a:avLst/>
          </a:prstGeom>
          <a:noFill/>
        </p:spPr>
        <p:txBody>
          <a:bodyPr wrap="none" rtlCol="0">
            <a:spAutoFit/>
          </a:bodyPr>
          <a:lstStyle/>
          <a:p>
            <a:pPr algn="ctr"/>
            <a:r>
              <a:rPr lang="id-ID" sz="4800" dirty="0" smtClean="0">
                <a:solidFill>
                  <a:schemeClr val="bg1"/>
                </a:solidFill>
                <a:latin typeface="+mj-lt"/>
              </a:rPr>
              <a:t>Agenda</a:t>
            </a:r>
            <a:endParaRPr lang="en-US" sz="4800" dirty="0">
              <a:solidFill>
                <a:schemeClr val="bg1"/>
              </a:solidFill>
              <a:latin typeface="+mj-lt"/>
            </a:endParaRPr>
          </a:p>
        </p:txBody>
      </p:sp>
      <p:sp>
        <p:nvSpPr>
          <p:cNvPr id="15" name="Rectangle 14"/>
          <p:cNvSpPr/>
          <p:nvPr/>
        </p:nvSpPr>
        <p:spPr>
          <a:xfrm>
            <a:off x="1615807" y="1964353"/>
            <a:ext cx="7863194" cy="4893647"/>
          </a:xfrm>
          <a:prstGeom prst="rect">
            <a:avLst/>
          </a:prstGeom>
        </p:spPr>
        <p:txBody>
          <a:bodyPr wrap="square">
            <a:spAutoFit/>
          </a:bodyPr>
          <a:lstStyle/>
          <a:p>
            <a:r>
              <a:rPr lang="en-AU" sz="2400" dirty="0" smtClean="0">
                <a:solidFill>
                  <a:schemeClr val="bg1">
                    <a:lumMod val="95000"/>
                  </a:schemeClr>
                </a:solidFill>
              </a:rPr>
              <a:t>9:00am – Intro &amp; Agenda</a:t>
            </a:r>
          </a:p>
          <a:p>
            <a:r>
              <a:rPr lang="en-AU" sz="2400" b="1" dirty="0" smtClean="0">
                <a:solidFill>
                  <a:schemeClr val="bg1">
                    <a:lumMod val="95000"/>
                  </a:schemeClr>
                </a:solidFill>
              </a:rPr>
              <a:t>9:30am – Lesson 1</a:t>
            </a:r>
          </a:p>
          <a:p>
            <a:r>
              <a:rPr lang="en-AU" sz="2400" dirty="0" smtClean="0">
                <a:solidFill>
                  <a:schemeClr val="bg1">
                    <a:lumMod val="95000"/>
                  </a:schemeClr>
                </a:solidFill>
              </a:rPr>
              <a:t>10:30am – 10 minute break</a:t>
            </a:r>
          </a:p>
          <a:p>
            <a:r>
              <a:rPr lang="en-AU" sz="2400" b="1" dirty="0" smtClean="0">
                <a:solidFill>
                  <a:schemeClr val="bg1">
                    <a:lumMod val="95000"/>
                  </a:schemeClr>
                </a:solidFill>
              </a:rPr>
              <a:t>10:40am – Lesson 2</a:t>
            </a:r>
          </a:p>
          <a:p>
            <a:r>
              <a:rPr lang="en-AU" sz="2400" dirty="0" smtClean="0">
                <a:solidFill>
                  <a:schemeClr val="bg1">
                    <a:lumMod val="95000"/>
                  </a:schemeClr>
                </a:solidFill>
              </a:rPr>
              <a:t>11:40am – 10 minute break</a:t>
            </a:r>
          </a:p>
          <a:p>
            <a:r>
              <a:rPr lang="en-AU" sz="2400" b="1" dirty="0" smtClean="0">
                <a:solidFill>
                  <a:schemeClr val="bg1">
                    <a:lumMod val="95000"/>
                  </a:schemeClr>
                </a:solidFill>
              </a:rPr>
              <a:t>11:50am – Lesson 3</a:t>
            </a:r>
          </a:p>
          <a:p>
            <a:r>
              <a:rPr lang="en-AU" sz="2400" dirty="0" smtClean="0">
                <a:solidFill>
                  <a:schemeClr val="bg1">
                    <a:lumMod val="95000"/>
                  </a:schemeClr>
                </a:solidFill>
              </a:rPr>
              <a:t>12:50pm – Lunch</a:t>
            </a:r>
          </a:p>
          <a:p>
            <a:r>
              <a:rPr lang="en-AU" sz="2400" b="1" dirty="0" smtClean="0">
                <a:solidFill>
                  <a:schemeClr val="bg1">
                    <a:lumMod val="95000"/>
                  </a:schemeClr>
                </a:solidFill>
              </a:rPr>
              <a:t>1:40pm – Lesson 4</a:t>
            </a:r>
          </a:p>
          <a:p>
            <a:r>
              <a:rPr lang="en-AU" sz="2400" dirty="0" smtClean="0">
                <a:solidFill>
                  <a:schemeClr val="bg1">
                    <a:lumMod val="95000"/>
                  </a:schemeClr>
                </a:solidFill>
              </a:rPr>
              <a:t>2:40pm – 10 minute break</a:t>
            </a:r>
          </a:p>
          <a:p>
            <a:r>
              <a:rPr lang="en-AU" sz="2400" b="1" dirty="0" smtClean="0">
                <a:solidFill>
                  <a:schemeClr val="bg1">
                    <a:lumMod val="95000"/>
                  </a:schemeClr>
                </a:solidFill>
              </a:rPr>
              <a:t>2:50pm – Lesson 5</a:t>
            </a:r>
            <a:r>
              <a:rPr lang="en-AU" sz="2400" dirty="0" smtClean="0">
                <a:solidFill>
                  <a:schemeClr val="bg1">
                    <a:lumMod val="95000"/>
                  </a:schemeClr>
                </a:solidFill>
              </a:rPr>
              <a:t/>
            </a:r>
            <a:br>
              <a:rPr lang="en-AU" sz="2400" dirty="0" smtClean="0">
                <a:solidFill>
                  <a:schemeClr val="bg1">
                    <a:lumMod val="95000"/>
                  </a:schemeClr>
                </a:solidFill>
              </a:rPr>
            </a:br>
            <a:r>
              <a:rPr lang="en-AU" sz="2400" dirty="0" smtClean="0">
                <a:solidFill>
                  <a:schemeClr val="bg1">
                    <a:lumMod val="95000"/>
                  </a:schemeClr>
                </a:solidFill>
              </a:rPr>
              <a:t>3:50pm – Wrap Up</a:t>
            </a:r>
          </a:p>
          <a:p>
            <a:r>
              <a:rPr lang="en-AU" sz="2400" dirty="0" smtClean="0">
                <a:solidFill>
                  <a:schemeClr val="bg1">
                    <a:lumMod val="95000"/>
                  </a:schemeClr>
                </a:solidFill>
              </a:rPr>
              <a:t>4:00pm - Finish</a:t>
            </a:r>
            <a:br>
              <a:rPr lang="en-AU" sz="2400" dirty="0" smtClean="0">
                <a:solidFill>
                  <a:schemeClr val="bg1">
                    <a:lumMod val="95000"/>
                  </a:schemeClr>
                </a:solidFill>
              </a:rPr>
            </a:br>
            <a:endParaRPr lang="id-ID" sz="2400" dirty="0">
              <a:solidFill>
                <a:schemeClr val="accent2"/>
              </a:solidFill>
            </a:endParaRPr>
          </a:p>
        </p:txBody>
      </p:sp>
    </p:spTree>
    <p:extLst>
      <p:ext uri="{BB962C8B-B14F-4D97-AF65-F5344CB8AC3E}">
        <p14:creationId xmlns:p14="http://schemas.microsoft.com/office/powerpoint/2010/main" val="346354835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830997"/>
          </a:xfrm>
          <a:prstGeom prst="rect">
            <a:avLst/>
          </a:prstGeom>
          <a:noFill/>
        </p:spPr>
        <p:txBody>
          <a:bodyPr wrap="square" rtlCol="0">
            <a:spAutoFit/>
          </a:bodyPr>
          <a:lstStyle/>
          <a:p>
            <a:pPr algn="ctr"/>
            <a:r>
              <a:rPr lang="id-ID" sz="4800" b="1" dirty="0" smtClean="0">
                <a:solidFill>
                  <a:schemeClr val="bg1"/>
                </a:solidFill>
              </a:rPr>
              <a:t>System </a:t>
            </a:r>
            <a:r>
              <a:rPr lang="id-ID" sz="4800" b="1" dirty="0" err="1" smtClean="0">
                <a:solidFill>
                  <a:schemeClr val="bg1"/>
                </a:solidFill>
              </a:rPr>
              <a:t>Components</a:t>
            </a:r>
            <a:endParaRPr lang="id-ID" sz="4800" b="1" dirty="0">
              <a:solidFill>
                <a:schemeClr val="bg1"/>
              </a:solidFill>
            </a:endParaRPr>
          </a:p>
        </p:txBody>
      </p:sp>
      <p:sp>
        <p:nvSpPr>
          <p:cNvPr id="3" name="Rectangle 2"/>
          <p:cNvSpPr/>
          <p:nvPr/>
        </p:nvSpPr>
        <p:spPr>
          <a:xfrm>
            <a:off x="8551395" y="2645997"/>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Transcoder</a:t>
            </a:r>
            <a:endParaRPr lang="en-US" dirty="0"/>
          </a:p>
        </p:txBody>
      </p:sp>
      <p:sp>
        <p:nvSpPr>
          <p:cNvPr id="69" name="Rectangle 68"/>
          <p:cNvSpPr/>
          <p:nvPr/>
        </p:nvSpPr>
        <p:spPr>
          <a:xfrm>
            <a:off x="8545712" y="3443613"/>
            <a:ext cx="2624606" cy="5929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Media Storage</a:t>
            </a:r>
            <a:endParaRPr lang="en-US" dirty="0"/>
          </a:p>
        </p:txBody>
      </p:sp>
      <p:sp>
        <p:nvSpPr>
          <p:cNvPr id="71" name="Rectangle 70"/>
          <p:cNvSpPr/>
          <p:nvPr/>
        </p:nvSpPr>
        <p:spPr>
          <a:xfrm>
            <a:off x="4742102" y="5630897"/>
            <a:ext cx="2624606"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API</a:t>
            </a:r>
            <a:endParaRPr lang="en-US" dirty="0"/>
          </a:p>
        </p:txBody>
      </p:sp>
      <p:sp>
        <p:nvSpPr>
          <p:cNvPr id="72" name="Rectangle 71"/>
          <p:cNvSpPr/>
          <p:nvPr/>
        </p:nvSpPr>
        <p:spPr>
          <a:xfrm>
            <a:off x="1002192" y="1919123"/>
            <a:ext cx="2624605"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 Application</a:t>
            </a:r>
            <a:endParaRPr lang="en-US" dirty="0"/>
          </a:p>
        </p:txBody>
      </p:sp>
      <p:sp>
        <p:nvSpPr>
          <p:cNvPr id="73" name="Rectangle 72"/>
          <p:cNvSpPr/>
          <p:nvPr/>
        </p:nvSpPr>
        <p:spPr>
          <a:xfrm>
            <a:off x="8545712" y="4306004"/>
            <a:ext cx="2624606" cy="566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Video List Database</a:t>
            </a:r>
            <a:endParaRPr lang="en-US" dirty="0"/>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Authentication</a:t>
            </a:r>
            <a:endParaRPr lang="en-US" dirty="0"/>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Upload</a:t>
            </a:r>
            <a:endParaRPr lang="en-US" dirty="0"/>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267701"/>
      </p:ext>
    </p:extLst>
  </p:cSld>
  <p:clrMapOvr>
    <a:masterClrMapping/>
  </p:clrMapOvr>
  <p:transition>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754326"/>
          </a:xfrm>
          <a:prstGeom prst="rect">
            <a:avLst/>
          </a:prstGeom>
          <a:noFill/>
        </p:spPr>
        <p:txBody>
          <a:bodyPr wrap="square" rtlCol="0">
            <a:spAutoFit/>
          </a:bodyPr>
          <a:lstStyle/>
          <a:p>
            <a:pPr algn="ctr"/>
            <a:r>
              <a:rPr lang="id-ID" sz="3600" b="1" dirty="0" err="1" smtClean="0">
                <a:solidFill>
                  <a:schemeClr val="bg1"/>
                </a:solidFill>
              </a:rPr>
              <a:t>Lesson</a:t>
            </a:r>
            <a:r>
              <a:rPr lang="id-ID" sz="3600" b="1" dirty="0" smtClean="0">
                <a:solidFill>
                  <a:schemeClr val="bg1"/>
                </a:solidFill>
              </a:rPr>
              <a:t> 1: </a:t>
            </a:r>
            <a:r>
              <a:rPr lang="en-US" sz="3600" b="1" dirty="0" smtClean="0">
                <a:solidFill>
                  <a:schemeClr val="bg1"/>
                </a:solidFill>
              </a:rPr>
              <a:t>Create </a:t>
            </a:r>
            <a:r>
              <a:rPr lang="en-US" sz="3600" b="1" dirty="0">
                <a:solidFill>
                  <a:schemeClr val="bg1"/>
                </a:solidFill>
              </a:rPr>
              <a:t>a </a:t>
            </a:r>
            <a:r>
              <a:rPr lang="en-US" sz="3600" b="1" dirty="0" err="1">
                <a:solidFill>
                  <a:schemeClr val="bg1"/>
                </a:solidFill>
              </a:rPr>
              <a:t>serverless</a:t>
            </a:r>
            <a:r>
              <a:rPr lang="en-US" sz="3600" b="1" dirty="0">
                <a:solidFill>
                  <a:schemeClr val="bg1"/>
                </a:solidFill>
              </a:rPr>
              <a:t> transcoding pipeline in AWS</a:t>
            </a:r>
          </a:p>
          <a:p>
            <a:pPr algn="ctr"/>
            <a:r>
              <a:rPr lang="id-ID" sz="3600" b="1" dirty="0" smtClean="0">
                <a:solidFill>
                  <a:schemeClr val="bg1"/>
                </a:solidFill>
              </a:rPr>
              <a:t> </a:t>
            </a:r>
            <a:endParaRPr lang="id-ID" sz="3600" b="1" dirty="0">
              <a:solidFill>
                <a:schemeClr val="bg1"/>
              </a:solidFill>
            </a:endParaRPr>
          </a:p>
        </p:txBody>
      </p:sp>
      <p:sp>
        <p:nvSpPr>
          <p:cNvPr id="3" name="Rectangle 2"/>
          <p:cNvSpPr/>
          <p:nvPr/>
        </p:nvSpPr>
        <p:spPr>
          <a:xfrm>
            <a:off x="8551395" y="2645997"/>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Transcoder</a:t>
            </a:r>
            <a:endParaRPr lang="en-US" dirty="0"/>
          </a:p>
        </p:txBody>
      </p:sp>
      <p:sp>
        <p:nvSpPr>
          <p:cNvPr id="69" name="Rectangle 68"/>
          <p:cNvSpPr/>
          <p:nvPr/>
        </p:nvSpPr>
        <p:spPr>
          <a:xfrm>
            <a:off x="8545712" y="3443613"/>
            <a:ext cx="2624606" cy="5929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Media Storage</a:t>
            </a:r>
            <a:endParaRPr lang="en-US" dirty="0"/>
          </a:p>
        </p:txBody>
      </p:sp>
      <p:sp>
        <p:nvSpPr>
          <p:cNvPr id="71" name="Rectangle 70"/>
          <p:cNvSpPr/>
          <p:nvPr/>
        </p:nvSpPr>
        <p:spPr>
          <a:xfrm>
            <a:off x="4742102" y="5630897"/>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Custom API</a:t>
            </a:r>
            <a:endParaRPr lang="en-US" dirty="0">
              <a:solidFill>
                <a:schemeClr val="lt1">
                  <a:alpha val="7000"/>
                </a:schemeClr>
              </a:solidFill>
            </a:endParaRPr>
          </a:p>
        </p:txBody>
      </p:sp>
      <p:sp>
        <p:nvSpPr>
          <p:cNvPr id="72" name="Rectangle 71"/>
          <p:cNvSpPr/>
          <p:nvPr/>
        </p:nvSpPr>
        <p:spPr>
          <a:xfrm>
            <a:off x="1002192" y="1919123"/>
            <a:ext cx="2624605"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Web Application</a:t>
            </a:r>
            <a:endParaRPr lang="en-US" dirty="0">
              <a:solidFill>
                <a:schemeClr val="lt1">
                  <a:alpha val="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7000"/>
                  </a:schemeClr>
                </a:solidFill>
              </a:rPr>
              <a:t>Video List Database</a:t>
            </a:r>
            <a:endParaRPr lang="en-US" dirty="0">
              <a:solidFill>
                <a:schemeClr val="lt1">
                  <a:alpha val="7000"/>
                </a:schemeClr>
              </a:solidFill>
            </a:endParaRP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Authentication</a:t>
            </a:r>
            <a:endParaRPr lang="en-US" dirty="0">
              <a:solidFill>
                <a:schemeClr val="lt1">
                  <a:alpha val="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Video Upload</a:t>
            </a:r>
            <a:endParaRPr lang="en-US" dirty="0">
              <a:solidFill>
                <a:schemeClr val="lt1">
                  <a:alpha val="7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287417"/>
      </p:ext>
    </p:extLst>
  </p:cSld>
  <p:clrMapOvr>
    <a:masterClrMapping/>
  </p:clrMapOvr>
  <p:transition>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200329"/>
          </a:xfrm>
          <a:prstGeom prst="rect">
            <a:avLst/>
          </a:prstGeom>
          <a:noFill/>
        </p:spPr>
        <p:txBody>
          <a:bodyPr wrap="square" rtlCol="0">
            <a:spAutoFit/>
          </a:bodyPr>
          <a:lstStyle/>
          <a:p>
            <a:pPr algn="ctr"/>
            <a:r>
              <a:rPr lang="en-US" sz="3600" b="1" dirty="0" smtClean="0">
                <a:solidFill>
                  <a:schemeClr val="bg1"/>
                </a:solidFill>
              </a:rPr>
              <a:t>Lesson 2: Setup </a:t>
            </a:r>
            <a:r>
              <a:rPr lang="en-US" sz="3600" b="1" dirty="0">
                <a:solidFill>
                  <a:schemeClr val="bg1"/>
                </a:solidFill>
              </a:rPr>
              <a:t>the web site &amp; user </a:t>
            </a:r>
            <a:r>
              <a:rPr lang="en-US" sz="3600" b="1" dirty="0" smtClean="0">
                <a:solidFill>
                  <a:schemeClr val="bg1"/>
                </a:solidFill>
              </a:rPr>
              <a:t>authentication</a:t>
            </a:r>
            <a:endParaRPr lang="en-US" sz="3600" b="1" dirty="0">
              <a:solidFill>
                <a:schemeClr val="bg1"/>
              </a:solidFill>
            </a:endParaRP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Custom API</a:t>
            </a:r>
            <a:endParaRPr lang="en-US" dirty="0">
              <a:solidFill>
                <a:schemeClr val="lt1">
                  <a:alpha val="5000"/>
                </a:schemeClr>
              </a:solidFill>
            </a:endParaRPr>
          </a:p>
        </p:txBody>
      </p:sp>
      <p:sp>
        <p:nvSpPr>
          <p:cNvPr id="72" name="Rectangle 71"/>
          <p:cNvSpPr/>
          <p:nvPr/>
        </p:nvSpPr>
        <p:spPr>
          <a:xfrm>
            <a:off x="1002192" y="1919123"/>
            <a:ext cx="2624605"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 Application</a:t>
            </a:r>
            <a:endParaRPr lang="en-US" dirty="0"/>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endParaRPr lang="en-US" dirty="0">
              <a:solidFill>
                <a:schemeClr val="lt1">
                  <a:alpha val="5000"/>
                </a:schemeClr>
              </a:solidFill>
            </a:endParaRP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Authentication</a:t>
            </a:r>
            <a:endParaRPr lang="en-US" dirty="0"/>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Video Upload</a:t>
            </a:r>
            <a:endParaRPr lang="en-US" dirty="0">
              <a:solidFill>
                <a:schemeClr val="lt1">
                  <a:alpha val="5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284994"/>
      </p:ext>
    </p:extLst>
  </p:cSld>
  <p:clrMapOvr>
    <a:masterClrMapping/>
  </p:clrMapOvr>
  <p:transition>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200329"/>
          </a:xfrm>
          <a:prstGeom prst="rect">
            <a:avLst/>
          </a:prstGeom>
          <a:noFill/>
        </p:spPr>
        <p:txBody>
          <a:bodyPr wrap="square" rtlCol="0">
            <a:spAutoFit/>
          </a:bodyPr>
          <a:lstStyle/>
          <a:p>
            <a:pPr algn="ctr"/>
            <a:r>
              <a:rPr lang="en-US" sz="3600" b="1" dirty="0" smtClean="0">
                <a:solidFill>
                  <a:schemeClr val="bg1"/>
                </a:solidFill>
              </a:rPr>
              <a:t>Lesson 3: Create </a:t>
            </a:r>
            <a:r>
              <a:rPr lang="en-US" sz="3600" b="1" dirty="0">
                <a:solidFill>
                  <a:schemeClr val="bg1"/>
                </a:solidFill>
              </a:rPr>
              <a:t>an API in the AWS cloud &amp; authenticate calls</a:t>
            </a:r>
            <a:endParaRPr lang="en-US" sz="3600" b="1" dirty="0">
              <a:solidFill>
                <a:schemeClr val="bg1"/>
              </a:solidFill>
            </a:endParaRP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API</a:t>
            </a:r>
            <a:endParaRPr lang="en-US" dirty="0"/>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endParaRPr lang="en-US" dirty="0">
              <a:solidFill>
                <a:schemeClr val="lt1">
                  <a:alpha val="5000"/>
                </a:schemeClr>
              </a:solidFill>
            </a:endParaRP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Video Upload</a:t>
            </a:r>
            <a:endParaRPr lang="en-US" dirty="0">
              <a:solidFill>
                <a:schemeClr val="lt1">
                  <a:alpha val="5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48767"/>
      </p:ext>
    </p:extLst>
  </p:cSld>
  <p:clrMapOvr>
    <a:masterClrMapping/>
  </p:clrMapOvr>
  <p:transition>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300049"/>
            <a:ext cx="6875831" cy="1200329"/>
          </a:xfrm>
          <a:prstGeom prst="rect">
            <a:avLst/>
          </a:prstGeom>
          <a:noFill/>
        </p:spPr>
        <p:txBody>
          <a:bodyPr wrap="square" rtlCol="0">
            <a:spAutoFit/>
          </a:bodyPr>
          <a:lstStyle/>
          <a:p>
            <a:pPr algn="ctr"/>
            <a:r>
              <a:rPr lang="en-US" sz="3600" b="1" dirty="0" smtClean="0">
                <a:solidFill>
                  <a:schemeClr val="bg1"/>
                </a:solidFill>
              </a:rPr>
              <a:t>Lesson 4: Enable </a:t>
            </a:r>
            <a:r>
              <a:rPr lang="en-US" sz="3600" b="1" dirty="0">
                <a:solidFill>
                  <a:schemeClr val="bg1"/>
                </a:solidFill>
              </a:rPr>
              <a:t>browser-based uploads of video files to S3</a:t>
            </a:r>
            <a:endParaRPr lang="en-US" sz="3600" b="1" dirty="0">
              <a:solidFill>
                <a:schemeClr val="bg1"/>
              </a:solidFill>
            </a:endParaRP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Custom API</a:t>
            </a:r>
            <a:endParaRPr lang="en-US" dirty="0">
              <a:solidFill>
                <a:schemeClr val="lt1">
                  <a:alpha val="47000"/>
                </a:schemeClr>
              </a:solidFill>
            </a:endParaRPr>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endParaRPr lang="en-US" dirty="0">
              <a:solidFill>
                <a:schemeClr val="lt1">
                  <a:alpha val="5000"/>
                </a:schemeClr>
              </a:solidFill>
            </a:endParaRP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Upload</a:t>
            </a:r>
            <a:endParaRPr lang="en-US" dirty="0"/>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130014"/>
      </p:ext>
    </p:extLst>
  </p:cSld>
  <p:clrMapOvr>
    <a:masterClrMapping/>
  </p:clrMapOvr>
  <p:transition>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300049"/>
            <a:ext cx="6875831" cy="1200329"/>
          </a:xfrm>
          <a:prstGeom prst="rect">
            <a:avLst/>
          </a:prstGeom>
          <a:noFill/>
        </p:spPr>
        <p:txBody>
          <a:bodyPr wrap="square" rtlCol="0">
            <a:spAutoFit/>
          </a:bodyPr>
          <a:lstStyle/>
          <a:p>
            <a:pPr algn="ctr"/>
            <a:r>
              <a:rPr lang="en-US" sz="3600" b="1" dirty="0" smtClean="0">
                <a:solidFill>
                  <a:schemeClr val="bg1"/>
                </a:solidFill>
              </a:rPr>
              <a:t>Lesson 5: Connect </a:t>
            </a:r>
            <a:r>
              <a:rPr lang="en-US" sz="3600" b="1" dirty="0">
                <a:solidFill>
                  <a:schemeClr val="bg1"/>
                </a:solidFill>
              </a:rPr>
              <a:t>firebase to list videos</a:t>
            </a: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Custom API</a:t>
            </a:r>
            <a:endParaRPr lang="en-US" dirty="0">
              <a:solidFill>
                <a:schemeClr val="lt1">
                  <a:alpha val="47000"/>
                </a:schemeClr>
              </a:solidFill>
            </a:endParaRPr>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Video List Database</a:t>
            </a:r>
            <a:endParaRPr lang="en-US" dirty="0"/>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Video Upload</a:t>
            </a:r>
            <a:endParaRPr lang="en-US" dirty="0">
              <a:solidFill>
                <a:schemeClr val="lt1">
                  <a:alpha val="47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9296739"/>
      </p:ext>
    </p:extLst>
  </p:cSld>
  <p:clrMapOvr>
    <a:masterClrMapping/>
  </p:clrMapOvr>
  <p:transition>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4718905" y="680759"/>
            <a:ext cx="2754280" cy="830997"/>
          </a:xfrm>
          <a:prstGeom prst="rect">
            <a:avLst/>
          </a:prstGeom>
          <a:noFill/>
        </p:spPr>
        <p:txBody>
          <a:bodyPr wrap="none" rtlCol="0">
            <a:spAutoFit/>
          </a:bodyPr>
          <a:lstStyle/>
          <a:p>
            <a:pPr algn="ctr"/>
            <a:r>
              <a:rPr lang="id-ID" sz="4800" dirty="0" err="1" smtClean="0">
                <a:solidFill>
                  <a:schemeClr val="bg1"/>
                </a:solidFill>
                <a:latin typeface="+mj-lt"/>
              </a:rPr>
              <a:t>Outcomes</a:t>
            </a:r>
            <a:endParaRPr lang="en-US" sz="4800" dirty="0">
              <a:solidFill>
                <a:schemeClr val="bg1"/>
              </a:solidFill>
              <a:latin typeface="+mj-lt"/>
            </a:endParaRPr>
          </a:p>
        </p:txBody>
      </p:sp>
      <p:sp>
        <p:nvSpPr>
          <p:cNvPr id="15" name="Rectangle 14"/>
          <p:cNvSpPr/>
          <p:nvPr/>
        </p:nvSpPr>
        <p:spPr>
          <a:xfrm>
            <a:off x="1570086" y="1872913"/>
            <a:ext cx="9494154" cy="4401205"/>
          </a:xfrm>
          <a:prstGeom prst="rect">
            <a:avLst/>
          </a:prstGeom>
        </p:spPr>
        <p:txBody>
          <a:bodyPr wrap="square">
            <a:spAutoFit/>
          </a:bodyPr>
          <a:lstStyle/>
          <a:p>
            <a:r>
              <a:rPr lang="en-US" sz="2800" dirty="0" smtClean="0">
                <a:solidFill>
                  <a:schemeClr val="bg1"/>
                </a:solidFill>
              </a:rPr>
              <a:t>A </a:t>
            </a:r>
            <a:r>
              <a:rPr lang="en-US" sz="2800" dirty="0">
                <a:solidFill>
                  <a:schemeClr val="bg1"/>
                </a:solidFill>
              </a:rPr>
              <a:t>completely </a:t>
            </a:r>
            <a:r>
              <a:rPr lang="en-US" sz="2800" dirty="0" err="1">
                <a:solidFill>
                  <a:schemeClr val="bg1"/>
                </a:solidFill>
              </a:rPr>
              <a:t>serverless</a:t>
            </a:r>
            <a:r>
              <a:rPr lang="en-US" sz="2800" dirty="0">
                <a:solidFill>
                  <a:schemeClr val="bg1"/>
                </a:solidFill>
              </a:rPr>
              <a:t> video sharing web-site, complete with</a:t>
            </a:r>
            <a:r>
              <a:rPr lang="en-US" sz="2800" dirty="0" smtClean="0">
                <a:solidFill>
                  <a:schemeClr val="bg1"/>
                </a:solidFill>
              </a:rPr>
              <a:t>:</a:t>
            </a:r>
            <a:br>
              <a:rPr lang="en-US" sz="2800" dirty="0" smtClean="0">
                <a:solidFill>
                  <a:schemeClr val="bg1"/>
                </a:solidFill>
              </a:rPr>
            </a:br>
            <a:endParaRPr lang="en-US" sz="2800" dirty="0" smtClean="0">
              <a:solidFill>
                <a:schemeClr val="bg1"/>
              </a:solidFill>
            </a:endParaRPr>
          </a:p>
          <a:p>
            <a:pPr marL="457200" indent="-457200">
              <a:buFont typeface="Arial" charset="0"/>
              <a:buChar char="•"/>
            </a:pPr>
            <a:r>
              <a:rPr lang="en-US" sz="2800" dirty="0" smtClean="0">
                <a:solidFill>
                  <a:schemeClr val="bg1"/>
                </a:solidFill>
              </a:rPr>
              <a:t>User </a:t>
            </a:r>
            <a:r>
              <a:rPr lang="en-US" sz="2800" dirty="0">
                <a:solidFill>
                  <a:schemeClr val="bg1"/>
                </a:solidFill>
              </a:rPr>
              <a:t>authentication</a:t>
            </a:r>
          </a:p>
          <a:p>
            <a:pPr marL="457200" indent="-457200">
              <a:buFont typeface="Arial" charset="0"/>
              <a:buChar char="•"/>
            </a:pPr>
            <a:r>
              <a:rPr lang="en-US" sz="2800" dirty="0">
                <a:solidFill>
                  <a:schemeClr val="bg1"/>
                </a:solidFill>
              </a:rPr>
              <a:t>Large file video uploads</a:t>
            </a:r>
          </a:p>
          <a:p>
            <a:pPr marL="457200" indent="-457200">
              <a:buFont typeface="Arial" charset="0"/>
              <a:buChar char="•"/>
            </a:pPr>
            <a:r>
              <a:rPr lang="en-US" sz="2800" dirty="0">
                <a:solidFill>
                  <a:schemeClr val="bg1"/>
                </a:solidFill>
              </a:rPr>
              <a:t>A transcoding pipeline, that transcodes uploaded videos to web-friendly 480p mp4 format</a:t>
            </a:r>
          </a:p>
          <a:p>
            <a:pPr marL="457200" indent="-457200">
              <a:buFont typeface="Arial" charset="0"/>
              <a:buChar char="•"/>
            </a:pPr>
            <a:r>
              <a:rPr lang="en-US" sz="2800" dirty="0">
                <a:solidFill>
                  <a:schemeClr val="bg1"/>
                </a:solidFill>
              </a:rPr>
              <a:t>Push-based, event-driven updates to the web-site. Users see new videos automatically, no browser refreshes needed</a:t>
            </a:r>
          </a:p>
          <a:p>
            <a:pPr marL="457200" indent="-457200">
              <a:buFont typeface="Arial" charset="0"/>
              <a:buChar char="•"/>
            </a:pPr>
            <a:r>
              <a:rPr lang="en-US" sz="2800" dirty="0">
                <a:solidFill>
                  <a:schemeClr val="bg1"/>
                </a:solidFill>
              </a:rPr>
              <a:t>The ability to play video files hosted on scalable cloud storage</a:t>
            </a:r>
            <a:r>
              <a:rPr lang="en-US" sz="2800" dirty="0" smtClean="0">
                <a:solidFill>
                  <a:schemeClr val="bg1"/>
                </a:solidFill>
              </a:rPr>
              <a:t>.</a:t>
            </a:r>
            <a:endParaRPr lang="en-US" sz="2800" dirty="0">
              <a:solidFill>
                <a:schemeClr val="bg1"/>
              </a:solidFill>
            </a:endParaRPr>
          </a:p>
        </p:txBody>
      </p:sp>
    </p:spTree>
    <p:extLst>
      <p:ext uri="{BB962C8B-B14F-4D97-AF65-F5344CB8AC3E}">
        <p14:creationId xmlns:p14="http://schemas.microsoft.com/office/powerpoint/2010/main" val="39708397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3912598" y="680759"/>
            <a:ext cx="4366901" cy="830997"/>
          </a:xfrm>
          <a:prstGeom prst="rect">
            <a:avLst/>
          </a:prstGeom>
          <a:noFill/>
        </p:spPr>
        <p:txBody>
          <a:bodyPr wrap="none" rtlCol="0">
            <a:spAutoFit/>
          </a:bodyPr>
          <a:lstStyle/>
          <a:p>
            <a:pPr algn="ctr"/>
            <a:r>
              <a:rPr lang="id-ID" sz="4800" dirty="0" err="1" smtClean="0">
                <a:solidFill>
                  <a:schemeClr val="bg1"/>
                </a:solidFill>
                <a:latin typeface="+mj-lt"/>
              </a:rPr>
              <a:t>Lesson</a:t>
            </a:r>
            <a:r>
              <a:rPr lang="id-ID" sz="4800" dirty="0" smtClean="0">
                <a:solidFill>
                  <a:schemeClr val="bg1"/>
                </a:solidFill>
                <a:latin typeface="+mj-lt"/>
              </a:rPr>
              <a:t> </a:t>
            </a:r>
            <a:r>
              <a:rPr lang="id-ID" sz="4800" dirty="0" err="1" smtClean="0">
                <a:solidFill>
                  <a:schemeClr val="bg1"/>
                </a:solidFill>
                <a:latin typeface="+mj-lt"/>
              </a:rPr>
              <a:t>Structure</a:t>
            </a:r>
            <a:endParaRPr lang="en-US" sz="4800" dirty="0">
              <a:solidFill>
                <a:schemeClr val="bg1"/>
              </a:solidFill>
              <a:latin typeface="+mj-lt"/>
            </a:endParaRPr>
          </a:p>
        </p:txBody>
      </p:sp>
      <p:sp>
        <p:nvSpPr>
          <p:cNvPr id="15" name="Rectangle 14"/>
          <p:cNvSpPr/>
          <p:nvPr/>
        </p:nvSpPr>
        <p:spPr>
          <a:xfrm>
            <a:off x="1295766" y="2170093"/>
            <a:ext cx="10134233" cy="3970318"/>
          </a:xfrm>
          <a:prstGeom prst="rect">
            <a:avLst/>
          </a:prstGeom>
        </p:spPr>
        <p:txBody>
          <a:bodyPr wrap="square">
            <a:spAutoFit/>
          </a:bodyPr>
          <a:lstStyle/>
          <a:p>
            <a:r>
              <a:rPr lang="en-US" sz="2800" b="1" dirty="0">
                <a:solidFill>
                  <a:schemeClr val="bg1"/>
                </a:solidFill>
              </a:rPr>
              <a:t>Lesson 1 - Create a </a:t>
            </a:r>
            <a:r>
              <a:rPr lang="en-US" sz="2800" b="1" dirty="0" err="1">
                <a:solidFill>
                  <a:schemeClr val="bg1"/>
                </a:solidFill>
              </a:rPr>
              <a:t>serverless</a:t>
            </a:r>
            <a:r>
              <a:rPr lang="en-US" sz="2800" b="1" dirty="0">
                <a:solidFill>
                  <a:schemeClr val="bg1"/>
                </a:solidFill>
              </a:rPr>
              <a:t> transcoding pipeline in AWS</a:t>
            </a:r>
          </a:p>
          <a:p>
            <a:r>
              <a:rPr lang="en-US" sz="2800" b="1" dirty="0">
                <a:solidFill>
                  <a:schemeClr val="bg1"/>
                </a:solidFill>
              </a:rPr>
              <a:t>Lesson 2 - Setup the web site &amp; user </a:t>
            </a:r>
            <a:r>
              <a:rPr lang="en-US" sz="2800" b="1" dirty="0" smtClean="0">
                <a:solidFill>
                  <a:schemeClr val="bg1"/>
                </a:solidFill>
              </a:rPr>
              <a:t>authentication</a:t>
            </a:r>
          </a:p>
          <a:p>
            <a:r>
              <a:rPr lang="en-US" sz="2800" b="1" dirty="0" smtClean="0">
                <a:solidFill>
                  <a:schemeClr val="bg1"/>
                </a:solidFill>
              </a:rPr>
              <a:t>Lesson </a:t>
            </a:r>
            <a:r>
              <a:rPr lang="en-US" sz="2800" b="1" dirty="0">
                <a:solidFill>
                  <a:schemeClr val="bg1"/>
                </a:solidFill>
              </a:rPr>
              <a:t>3 - Create an API in the AWS cloud &amp; authenticate calls</a:t>
            </a:r>
          </a:p>
          <a:p>
            <a:r>
              <a:rPr lang="en-US" sz="2800" b="1" dirty="0">
                <a:solidFill>
                  <a:schemeClr val="bg1"/>
                </a:solidFill>
              </a:rPr>
              <a:t>Lesson 4 - Enable browser-based uploads of video files to S3</a:t>
            </a:r>
          </a:p>
          <a:p>
            <a:r>
              <a:rPr lang="en-US" sz="2800" b="1" dirty="0">
                <a:solidFill>
                  <a:schemeClr val="bg1"/>
                </a:solidFill>
              </a:rPr>
              <a:t>Lesson 5 - Connect firebase to list </a:t>
            </a:r>
            <a:r>
              <a:rPr lang="en-US" sz="2800" b="1" dirty="0" smtClean="0">
                <a:solidFill>
                  <a:schemeClr val="bg1"/>
                </a:solidFill>
              </a:rPr>
              <a:t>videos</a:t>
            </a:r>
          </a:p>
          <a:p>
            <a:endParaRPr lang="en-US" sz="2800" b="1" dirty="0">
              <a:solidFill>
                <a:schemeClr val="bg1"/>
              </a:solidFill>
            </a:endParaRPr>
          </a:p>
          <a:p>
            <a:r>
              <a:rPr lang="en-US" sz="2800" b="1" dirty="0" smtClean="0">
                <a:solidFill>
                  <a:schemeClr val="bg1"/>
                </a:solidFill>
              </a:rPr>
              <a:t>10 minute introduction</a:t>
            </a:r>
            <a:br>
              <a:rPr lang="en-US" sz="2800" b="1" dirty="0" smtClean="0">
                <a:solidFill>
                  <a:schemeClr val="bg1"/>
                </a:solidFill>
              </a:rPr>
            </a:br>
            <a:r>
              <a:rPr lang="en-US" sz="2800" b="1" dirty="0" smtClean="0">
                <a:solidFill>
                  <a:schemeClr val="bg1"/>
                </a:solidFill>
              </a:rPr>
              <a:t>40 minutes practical work</a:t>
            </a:r>
          </a:p>
          <a:p>
            <a:r>
              <a:rPr lang="en-US" sz="2800" b="1" dirty="0" smtClean="0">
                <a:solidFill>
                  <a:schemeClr val="bg1"/>
                </a:solidFill>
              </a:rPr>
              <a:t>10 minute debrief</a:t>
            </a:r>
            <a:endParaRPr lang="en-US" sz="2800" b="1" dirty="0">
              <a:solidFill>
                <a:schemeClr val="bg1"/>
              </a:solidFill>
            </a:endParaRPr>
          </a:p>
        </p:txBody>
      </p:sp>
    </p:spTree>
    <p:extLst>
      <p:ext uri="{BB962C8B-B14F-4D97-AF65-F5344CB8AC3E}">
        <p14:creationId xmlns:p14="http://schemas.microsoft.com/office/powerpoint/2010/main" val="30867602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Oval 25"/>
          <p:cNvSpPr/>
          <p:nvPr/>
        </p:nvSpPr>
        <p:spPr>
          <a:xfrm>
            <a:off x="3155115"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3161105" y="3067104"/>
            <a:ext cx="1893467" cy="369332"/>
          </a:xfrm>
          <a:prstGeom prst="rect">
            <a:avLst/>
          </a:prstGeom>
        </p:spPr>
        <p:txBody>
          <a:bodyPr wrap="none">
            <a:spAutoFit/>
          </a:bodyPr>
          <a:lstStyle/>
          <a:p>
            <a:pPr algn="ctr"/>
            <a:r>
              <a:rPr lang="id-ID" b="1" dirty="0" smtClean="0">
                <a:solidFill>
                  <a:schemeClr val="bg1"/>
                </a:solidFill>
                <a:latin typeface="+mj-lt"/>
              </a:rPr>
              <a:t>Sam </a:t>
            </a:r>
            <a:r>
              <a:rPr lang="id-ID" b="1" dirty="0" err="1" smtClean="0">
                <a:solidFill>
                  <a:schemeClr val="bg1"/>
                </a:solidFill>
                <a:latin typeface="+mj-lt"/>
              </a:rPr>
              <a:t>Kroonenburg</a:t>
            </a:r>
            <a:endParaRPr lang="id-ID" sz="2800" b="1" dirty="0">
              <a:solidFill>
                <a:schemeClr val="bg1"/>
              </a:solidFill>
              <a:latin typeface="+mj-lt"/>
            </a:endParaRPr>
          </a:p>
        </p:txBody>
      </p:sp>
      <p:sp>
        <p:nvSpPr>
          <p:cNvPr id="28" name="Rectangle 27"/>
          <p:cNvSpPr/>
          <p:nvPr/>
        </p:nvSpPr>
        <p:spPr>
          <a:xfrm>
            <a:off x="2568780" y="3409263"/>
            <a:ext cx="3078106" cy="338554"/>
          </a:xfrm>
          <a:prstGeom prst="rect">
            <a:avLst/>
          </a:prstGeom>
        </p:spPr>
        <p:txBody>
          <a:bodyPr wrap="square">
            <a:spAutoFit/>
          </a:bodyPr>
          <a:lstStyle/>
          <a:p>
            <a:pPr algn="ctr"/>
            <a:r>
              <a:rPr lang="id-ID" sz="1600" dirty="0" smtClean="0">
                <a:solidFill>
                  <a:schemeClr val="bg1"/>
                </a:solidFill>
              </a:rPr>
              <a:t>Co-</a:t>
            </a:r>
            <a:r>
              <a:rPr lang="id-ID" sz="1600" dirty="0" err="1" smtClean="0">
                <a:solidFill>
                  <a:schemeClr val="bg1"/>
                </a:solidFill>
              </a:rPr>
              <a:t>Founder</a:t>
            </a:r>
            <a:r>
              <a:rPr lang="id-ID" sz="1600" dirty="0" smtClean="0">
                <a:solidFill>
                  <a:schemeClr val="bg1"/>
                </a:solidFill>
              </a:rPr>
              <a:t> &amp; CTO</a:t>
            </a:r>
            <a:endParaRPr lang="id-ID" sz="1600" dirty="0">
              <a:solidFill>
                <a:schemeClr val="bg1"/>
              </a:solidFill>
            </a:endParaRPr>
          </a:p>
        </p:txBody>
      </p:sp>
      <p:pic>
        <p:nvPicPr>
          <p:cNvPr id="3" name="Picture Placehold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204" r="2204"/>
          <a:stretch>
            <a:fillRect/>
          </a:stretch>
        </p:blipFill>
        <p:spPr>
          <a:xfrm>
            <a:off x="3277568" y="1161564"/>
            <a:ext cx="1660525" cy="1658937"/>
          </a:xfrm>
        </p:spPr>
      </p:pic>
      <p:sp>
        <p:nvSpPr>
          <p:cNvPr id="10" name="Oval 9"/>
          <p:cNvSpPr/>
          <p:nvPr/>
        </p:nvSpPr>
        <p:spPr>
          <a:xfrm>
            <a:off x="6825546"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p:cNvSpPr/>
          <p:nvPr/>
        </p:nvSpPr>
        <p:spPr>
          <a:xfrm>
            <a:off x="6828333" y="3067104"/>
            <a:ext cx="1899879" cy="369332"/>
          </a:xfrm>
          <a:prstGeom prst="rect">
            <a:avLst/>
          </a:prstGeom>
        </p:spPr>
        <p:txBody>
          <a:bodyPr wrap="none">
            <a:spAutoFit/>
          </a:bodyPr>
          <a:lstStyle/>
          <a:p>
            <a:pPr algn="ctr"/>
            <a:r>
              <a:rPr lang="id-ID" b="1" dirty="0" smtClean="0">
                <a:solidFill>
                  <a:schemeClr val="bg1"/>
                </a:solidFill>
                <a:latin typeface="+mj-lt"/>
              </a:rPr>
              <a:t>Peter </a:t>
            </a:r>
            <a:r>
              <a:rPr lang="id-ID" b="1" dirty="0" err="1" smtClean="0">
                <a:solidFill>
                  <a:schemeClr val="bg1"/>
                </a:solidFill>
                <a:latin typeface="+mj-lt"/>
              </a:rPr>
              <a:t>Sbarski</a:t>
            </a:r>
            <a:r>
              <a:rPr lang="id-ID" b="1" dirty="0" smtClean="0">
                <a:solidFill>
                  <a:schemeClr val="bg1"/>
                </a:solidFill>
                <a:latin typeface="+mj-lt"/>
              </a:rPr>
              <a:t>, </a:t>
            </a:r>
            <a:r>
              <a:rPr lang="id-ID" b="1" dirty="0" err="1" smtClean="0">
                <a:solidFill>
                  <a:schemeClr val="bg1"/>
                </a:solidFill>
                <a:latin typeface="+mj-lt"/>
              </a:rPr>
              <a:t>PhD</a:t>
            </a:r>
            <a:endParaRPr lang="id-ID" sz="2800" b="1" dirty="0">
              <a:solidFill>
                <a:schemeClr val="bg1"/>
              </a:solidFill>
              <a:latin typeface="+mj-lt"/>
            </a:endParaRPr>
          </a:p>
        </p:txBody>
      </p:sp>
      <p:sp>
        <p:nvSpPr>
          <p:cNvPr id="12" name="Rectangle 11"/>
          <p:cNvSpPr/>
          <p:nvPr/>
        </p:nvSpPr>
        <p:spPr>
          <a:xfrm>
            <a:off x="6239211" y="3409263"/>
            <a:ext cx="3078106" cy="338554"/>
          </a:xfrm>
          <a:prstGeom prst="rect">
            <a:avLst/>
          </a:prstGeom>
        </p:spPr>
        <p:txBody>
          <a:bodyPr wrap="square">
            <a:spAutoFit/>
          </a:bodyPr>
          <a:lstStyle/>
          <a:p>
            <a:pPr algn="ctr"/>
            <a:r>
              <a:rPr lang="id-ID" sz="1600" dirty="0" smtClean="0">
                <a:solidFill>
                  <a:schemeClr val="bg1"/>
                </a:solidFill>
              </a:rPr>
              <a:t>VP Engineering</a:t>
            </a:r>
            <a:endParaRPr lang="id-ID" sz="1600" dirty="0">
              <a:solidFill>
                <a:schemeClr val="bg1"/>
              </a:solidFill>
            </a:endParaRPr>
          </a:p>
        </p:txBody>
      </p:sp>
      <p:pic>
        <p:nvPicPr>
          <p:cNvPr id="17" name="Picture Placeholder 2"/>
          <p:cNvPicPr>
            <a:picLocks noChangeAspect="1"/>
          </p:cNvPicPr>
          <p:nvPr/>
        </p:nvPicPr>
        <p:blipFill>
          <a:blip r:embed="rId4" cstate="print">
            <a:extLst>
              <a:ext uri="{28A0092B-C50C-407E-A947-70E740481C1C}">
                <a14:useLocalDpi xmlns:a14="http://schemas.microsoft.com/office/drawing/2010/main" val="0"/>
              </a:ext>
            </a:extLst>
          </a:blip>
          <a:srcRect l="16635" r="16635"/>
          <a:stretch>
            <a:fillRect/>
          </a:stretch>
        </p:blipFill>
        <p:spPr>
          <a:xfrm>
            <a:off x="6947999" y="1161564"/>
            <a:ext cx="1660525" cy="1658937"/>
          </a:xfrm>
          <a:prstGeom prst="ellipse">
            <a:avLst/>
          </a:prstGeom>
        </p:spPr>
      </p:pic>
      <p:sp>
        <p:nvSpPr>
          <p:cNvPr id="18" name="Rectangle 17"/>
          <p:cNvSpPr/>
          <p:nvPr/>
        </p:nvSpPr>
        <p:spPr>
          <a:xfrm>
            <a:off x="2568780" y="3731063"/>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smtClean="0">
                <a:solidFill>
                  <a:schemeClr val="bg1"/>
                </a:solidFill>
              </a:rPr>
              <a:t/>
            </a:r>
            <a:br>
              <a:rPr lang="id-ID" sz="1600" dirty="0" smtClean="0">
                <a:solidFill>
                  <a:schemeClr val="bg1"/>
                </a:solidFill>
              </a:rPr>
            </a:br>
            <a:r>
              <a:rPr lang="id-ID" sz="1600" dirty="0" smtClean="0">
                <a:solidFill>
                  <a:schemeClr val="bg1"/>
                </a:solidFill>
              </a:rPr>
              <a:t>@</a:t>
            </a:r>
            <a:r>
              <a:rPr lang="id-ID" sz="1600" dirty="0" err="1" smtClean="0">
                <a:solidFill>
                  <a:schemeClr val="bg1"/>
                </a:solidFill>
              </a:rPr>
              <a:t>samkroon</a:t>
            </a:r>
            <a:endParaRPr lang="id-ID" sz="1600" dirty="0">
              <a:solidFill>
                <a:schemeClr val="bg1"/>
              </a:solidFill>
            </a:endParaRPr>
          </a:p>
        </p:txBody>
      </p:sp>
      <p:sp>
        <p:nvSpPr>
          <p:cNvPr id="19" name="Rectangle 18"/>
          <p:cNvSpPr/>
          <p:nvPr/>
        </p:nvSpPr>
        <p:spPr>
          <a:xfrm>
            <a:off x="6239211" y="3734546"/>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a:solidFill>
                  <a:schemeClr val="bg1"/>
                </a:solidFill>
              </a:rPr>
              <a:t/>
            </a:r>
            <a:br>
              <a:rPr lang="id-ID" sz="1600" dirty="0">
                <a:solidFill>
                  <a:schemeClr val="bg1"/>
                </a:solidFill>
              </a:rPr>
            </a:br>
            <a:r>
              <a:rPr lang="id-ID" sz="1600" dirty="0" smtClean="0">
                <a:solidFill>
                  <a:schemeClr val="bg1"/>
                </a:solidFill>
              </a:rPr>
              <a:t>@</a:t>
            </a:r>
            <a:r>
              <a:rPr lang="id-ID" sz="1600" dirty="0" err="1" smtClean="0">
                <a:solidFill>
                  <a:schemeClr val="bg1"/>
                </a:solidFill>
              </a:rPr>
              <a:t>sbarski</a:t>
            </a:r>
            <a:endParaRPr lang="id-ID" sz="1600" dirty="0">
              <a:solidFill>
                <a:schemeClr val="bg1"/>
              </a:solidFill>
            </a:endParaRPr>
          </a:p>
        </p:txBody>
      </p:sp>
    </p:spTree>
    <p:extLst>
      <p:ext uri="{BB962C8B-B14F-4D97-AF65-F5344CB8AC3E}">
        <p14:creationId xmlns:p14="http://schemas.microsoft.com/office/powerpoint/2010/main" val="1899890269"/>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1250"/>
                                        <p:tgtEl>
                                          <p:spTgt spid="26"/>
                                        </p:tgtEl>
                                      </p:cBhvr>
                                    </p:animEffect>
                                  </p:childTnLst>
                                </p:cTn>
                              </p:par>
                            </p:childTnLst>
                          </p:cTn>
                        </p:par>
                        <p:par>
                          <p:cTn id="8" fill="hold">
                            <p:stCondLst>
                              <p:cond delay="12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2250"/>
                            </p:stCondLst>
                            <p:childTnLst>
                              <p:par>
                                <p:cTn id="17" presetID="21"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1250"/>
                                        <p:tgtEl>
                                          <p:spTgt spid="1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40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45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50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p:bldP spid="10" grpId="0" animBg="1"/>
      <p:bldP spid="11" grpId="0"/>
      <p:bldP spid="12"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9714" b="9714"/>
          <a:stretch>
            <a:fillRect/>
          </a:stretch>
        </p:blipFill>
        <p:spPr/>
      </p:pic>
      <p:sp>
        <p:nvSpPr>
          <p:cNvPr id="52" name="TextBox 51"/>
          <p:cNvSpPr txBox="1"/>
          <p:nvPr/>
        </p:nvSpPr>
        <p:spPr>
          <a:xfrm>
            <a:off x="1797430" y="680759"/>
            <a:ext cx="8597226" cy="830997"/>
          </a:xfrm>
          <a:prstGeom prst="rect">
            <a:avLst/>
          </a:prstGeom>
          <a:noFill/>
        </p:spPr>
        <p:txBody>
          <a:bodyPr wrap="none" rtlCol="0">
            <a:spAutoFit/>
          </a:bodyPr>
          <a:lstStyle/>
          <a:p>
            <a:pPr algn="ctr"/>
            <a:r>
              <a:rPr lang="id-ID" sz="4800" dirty="0" err="1" smtClean="0">
                <a:solidFill>
                  <a:schemeClr val="bg1"/>
                </a:solidFill>
                <a:latin typeface="+mj-lt"/>
              </a:rPr>
              <a:t>Serverless</a:t>
            </a:r>
            <a:r>
              <a:rPr lang="id-ID" sz="4800" dirty="0" smtClean="0">
                <a:solidFill>
                  <a:schemeClr val="bg1"/>
                </a:solidFill>
                <a:latin typeface="+mj-lt"/>
              </a:rPr>
              <a:t> </a:t>
            </a:r>
            <a:r>
              <a:rPr lang="id-ID" sz="4800" dirty="0" err="1" smtClean="0">
                <a:solidFill>
                  <a:schemeClr val="bg1"/>
                </a:solidFill>
                <a:latin typeface="+mj-lt"/>
              </a:rPr>
              <a:t>is</a:t>
            </a:r>
            <a:r>
              <a:rPr lang="id-ID" sz="4800" dirty="0" smtClean="0">
                <a:solidFill>
                  <a:schemeClr val="bg1"/>
                </a:solidFill>
                <a:latin typeface="+mj-lt"/>
              </a:rPr>
              <a:t> </a:t>
            </a:r>
            <a:r>
              <a:rPr lang="id-ID" sz="4800" dirty="0" err="1" smtClean="0">
                <a:solidFill>
                  <a:schemeClr val="bg1"/>
                </a:solidFill>
                <a:latin typeface="+mj-lt"/>
              </a:rPr>
              <a:t>blowing</a:t>
            </a:r>
            <a:r>
              <a:rPr lang="id-ID" sz="4800" dirty="0" smtClean="0">
                <a:solidFill>
                  <a:schemeClr val="bg1"/>
                </a:solidFill>
                <a:latin typeface="+mj-lt"/>
              </a:rPr>
              <a:t> </a:t>
            </a:r>
            <a:r>
              <a:rPr lang="id-ID" sz="4800" dirty="0" err="1" smtClean="0">
                <a:solidFill>
                  <a:schemeClr val="bg1"/>
                </a:solidFill>
                <a:latin typeface="+mj-lt"/>
              </a:rPr>
              <a:t>up</a:t>
            </a:r>
            <a:r>
              <a:rPr lang="id-ID" sz="4800" dirty="0" smtClean="0">
                <a:solidFill>
                  <a:schemeClr val="bg1"/>
                </a:solidFill>
                <a:latin typeface="+mj-lt"/>
              </a:rPr>
              <a:t> </a:t>
            </a:r>
            <a:r>
              <a:rPr lang="id-ID" sz="4800" dirty="0" err="1" smtClean="0">
                <a:solidFill>
                  <a:schemeClr val="bg1"/>
                </a:solidFill>
                <a:latin typeface="+mj-lt"/>
              </a:rPr>
              <a:t>right</a:t>
            </a:r>
            <a:r>
              <a:rPr lang="id-ID" sz="4800" dirty="0" smtClean="0">
                <a:solidFill>
                  <a:schemeClr val="bg1"/>
                </a:solidFill>
                <a:latin typeface="+mj-lt"/>
              </a:rPr>
              <a:t> </a:t>
            </a:r>
            <a:r>
              <a:rPr lang="id-ID" sz="4800" dirty="0" err="1" smtClean="0">
                <a:solidFill>
                  <a:schemeClr val="bg1"/>
                </a:solidFill>
                <a:latin typeface="+mj-lt"/>
              </a:rPr>
              <a:t>now</a:t>
            </a:r>
            <a:endParaRPr lang="en-US" sz="4800" dirty="0">
              <a:solidFill>
                <a:schemeClr val="bg1"/>
              </a:solidFill>
              <a:latin typeface="+mj-lt"/>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55364" y="1858297"/>
            <a:ext cx="5081272" cy="4032890"/>
          </a:xfrm>
          <a:prstGeom prst="rect">
            <a:avLst/>
          </a:prstGeom>
        </p:spPr>
      </p:pic>
    </p:spTree>
    <p:extLst>
      <p:ext uri="{BB962C8B-B14F-4D97-AF65-F5344CB8AC3E}">
        <p14:creationId xmlns:p14="http://schemas.microsoft.com/office/powerpoint/2010/main" val="192886289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285491" y="902452"/>
            <a:ext cx="4424609" cy="769441"/>
          </a:xfrm>
          <a:prstGeom prst="rect">
            <a:avLst/>
          </a:prstGeom>
          <a:noFill/>
        </p:spPr>
        <p:txBody>
          <a:bodyPr wrap="none" rtlCol="0">
            <a:spAutoFit/>
          </a:bodyPr>
          <a:lstStyle/>
          <a:p>
            <a:r>
              <a:rPr lang="id-ID" sz="4400" dirty="0" err="1" smtClean="0">
                <a:solidFill>
                  <a:schemeClr val="bg1"/>
                </a:solidFill>
                <a:latin typeface="+mj-lt"/>
                <a:ea typeface="Open Sans" panose="020B0606030504020204" pitchFamily="34" charset="0"/>
                <a:cs typeface="Open Sans" panose="020B0606030504020204" pitchFamily="34" charset="0"/>
              </a:rPr>
              <a:t>What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is</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6287" y="1033081"/>
            <a:ext cx="5681064" cy="4169168"/>
          </a:xfrm>
          <a:prstGeom prst="rect">
            <a:avLst/>
          </a:prstGeom>
        </p:spPr>
      </p:pic>
    </p:spTree>
    <p:extLst>
      <p:ext uri="{BB962C8B-B14F-4D97-AF65-F5344CB8AC3E}">
        <p14:creationId xmlns:p14="http://schemas.microsoft.com/office/powerpoint/2010/main" val="148722334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110464" y="150457"/>
            <a:ext cx="4902304" cy="769441"/>
          </a:xfrm>
          <a:prstGeom prst="rect">
            <a:avLst/>
          </a:prstGeom>
          <a:noFill/>
        </p:spPr>
        <p:txBody>
          <a:bodyPr wrap="none" rtlCol="0">
            <a:spAutoFit/>
          </a:bodyPr>
          <a:lstStyle/>
          <a:p>
            <a:r>
              <a:rPr lang="id-ID" sz="4400" dirty="0" smtClean="0">
                <a:solidFill>
                  <a:schemeClr val="bg1"/>
                </a:solidFill>
                <a:latin typeface="+mj-lt"/>
                <a:ea typeface="Open Sans" panose="020B0606030504020204" pitchFamily="34" charset="0"/>
                <a:cs typeface="Open Sans" panose="020B0606030504020204" pitchFamily="34" charset="0"/>
              </a:rPr>
              <a:t>Is </a:t>
            </a:r>
            <a:r>
              <a:rPr lang="id-ID" sz="4400" dirty="0" err="1" smtClean="0">
                <a:solidFill>
                  <a:schemeClr val="bg1"/>
                </a:solidFill>
                <a:latin typeface="+mj-lt"/>
                <a:ea typeface="Open Sans" panose="020B0606030504020204" pitchFamily="34" charset="0"/>
                <a:cs typeface="Open Sans" panose="020B0606030504020204" pitchFamily="34" charset="0"/>
              </a:rPr>
              <a:t>it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really</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23" name="Freeform 22"/>
          <p:cNvSpPr/>
          <p:nvPr/>
        </p:nvSpPr>
        <p:spPr>
          <a:xfrm rot="11660726">
            <a:off x="1239409" y="3121344"/>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25" name="Freeform 24"/>
          <p:cNvSpPr/>
          <p:nvPr/>
        </p:nvSpPr>
        <p:spPr>
          <a:xfrm rot="11660726">
            <a:off x="1236840" y="2032103"/>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27" name="Freeform 26"/>
          <p:cNvSpPr/>
          <p:nvPr/>
        </p:nvSpPr>
        <p:spPr>
          <a:xfrm rot="11660726">
            <a:off x="1212234" y="989279"/>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28" name="Rectangle 27"/>
          <p:cNvSpPr/>
          <p:nvPr/>
        </p:nvSpPr>
        <p:spPr>
          <a:xfrm>
            <a:off x="2296805" y="1278150"/>
            <a:ext cx="7863194"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takes care of provisioning and management of servers.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2307949" y="2338361"/>
            <a:ext cx="8871457"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is responsible for capacity provisioning and automated scaling.</a:t>
            </a:r>
            <a:endParaRPr lang="id-ID" sz="2400" b="1" dirty="0">
              <a:solidFill>
                <a:schemeClr val="accent2"/>
              </a:solidFill>
              <a:latin typeface="Source Sans Pro Light" panose="020B0403030403020204" pitchFamily="34" charset="0"/>
            </a:endParaRPr>
          </a:p>
        </p:txBody>
      </p:sp>
      <p:sp>
        <p:nvSpPr>
          <p:cNvPr id="30" name="Rectangle 29"/>
          <p:cNvSpPr/>
          <p:nvPr/>
        </p:nvSpPr>
        <p:spPr>
          <a:xfrm>
            <a:off x="2296804" y="3377395"/>
            <a:ext cx="9493853"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Moving away from servers and infrastructure </a:t>
            </a:r>
            <a:r>
              <a:rPr lang="en-AU" sz="2400" b="1" smtClean="0">
                <a:solidFill>
                  <a:schemeClr val="bg1">
                    <a:lumMod val="95000"/>
                  </a:schemeClr>
                </a:solidFill>
                <a:latin typeface="Source Sans Pro Light" panose="020B0403030403020204" pitchFamily="34" charset="0"/>
              </a:rPr>
              <a:t>concerns should be your goal.</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132820166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1" name="Rectangle 40"/>
          <p:cNvSpPr/>
          <p:nvPr/>
        </p:nvSpPr>
        <p:spPr>
          <a:xfrm>
            <a:off x="0" y="6283842"/>
            <a:ext cx="12192000" cy="574158"/>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Freeform 150"/>
          <p:cNvSpPr/>
          <p:nvPr/>
        </p:nvSpPr>
        <p:spPr>
          <a:xfrm>
            <a:off x="5613739"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Freeform 149"/>
          <p:cNvSpPr/>
          <p:nvPr/>
        </p:nvSpPr>
        <p:spPr>
          <a:xfrm>
            <a:off x="5896116"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Freeform 148"/>
          <p:cNvSpPr/>
          <p:nvPr/>
        </p:nvSpPr>
        <p:spPr>
          <a:xfrm>
            <a:off x="6199748"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p:cNvSpPr txBox="1"/>
          <p:nvPr/>
        </p:nvSpPr>
        <p:spPr>
          <a:xfrm>
            <a:off x="3229736" y="680759"/>
            <a:ext cx="5732660" cy="830997"/>
          </a:xfrm>
          <a:prstGeom prst="rect">
            <a:avLst/>
          </a:prstGeom>
          <a:noFill/>
        </p:spPr>
        <p:txBody>
          <a:bodyPr wrap="none" rtlCol="0">
            <a:spAutoFit/>
          </a:bodyPr>
          <a:lstStyle/>
          <a:p>
            <a:pPr algn="ctr"/>
            <a:r>
              <a:rPr lang="id-ID" sz="4800" dirty="0" err="1" smtClean="0">
                <a:solidFill>
                  <a:schemeClr val="bg1"/>
                </a:solidFill>
                <a:latin typeface="+mj-lt"/>
              </a:rPr>
              <a:t>A</a:t>
            </a:r>
            <a:r>
              <a:rPr lang="id-ID" sz="4800" dirty="0" smtClean="0">
                <a:solidFill>
                  <a:schemeClr val="bg1"/>
                </a:solidFill>
                <a:latin typeface="+mj-lt"/>
              </a:rPr>
              <a:t> </a:t>
            </a:r>
            <a:r>
              <a:rPr lang="id-ID" sz="4800" dirty="0" err="1" smtClean="0">
                <a:solidFill>
                  <a:schemeClr val="bg1"/>
                </a:solidFill>
                <a:latin typeface="+mj-lt"/>
              </a:rPr>
              <a:t>brief</a:t>
            </a:r>
            <a:r>
              <a:rPr lang="id-ID" sz="4800" dirty="0" smtClean="0">
                <a:solidFill>
                  <a:schemeClr val="bg1"/>
                </a:solidFill>
                <a:latin typeface="+mj-lt"/>
              </a:rPr>
              <a:t> </a:t>
            </a:r>
            <a:r>
              <a:rPr lang="id-ID" sz="4800" dirty="0" err="1" smtClean="0">
                <a:solidFill>
                  <a:schemeClr val="bg1"/>
                </a:solidFill>
                <a:latin typeface="+mj-lt"/>
              </a:rPr>
              <a:t>history</a:t>
            </a:r>
            <a:r>
              <a:rPr lang="id-ID" sz="4800" dirty="0" smtClean="0">
                <a:solidFill>
                  <a:schemeClr val="bg1"/>
                </a:solidFill>
                <a:latin typeface="+mj-lt"/>
              </a:rPr>
              <a:t> </a:t>
            </a:r>
            <a:r>
              <a:rPr lang="id-ID" sz="4800" dirty="0" err="1" smtClean="0">
                <a:solidFill>
                  <a:schemeClr val="bg1"/>
                </a:solidFill>
                <a:latin typeface="+mj-lt"/>
              </a:rPr>
              <a:t>of</a:t>
            </a:r>
            <a:r>
              <a:rPr lang="id-ID" sz="4800" dirty="0" smtClean="0">
                <a:solidFill>
                  <a:schemeClr val="bg1"/>
                </a:solidFill>
                <a:latin typeface="+mj-lt"/>
              </a:rPr>
              <a:t> </a:t>
            </a:r>
            <a:r>
              <a:rPr lang="id-ID" sz="4800" dirty="0" err="1" smtClean="0">
                <a:solidFill>
                  <a:schemeClr val="bg1"/>
                </a:solidFill>
                <a:latin typeface="+mj-lt"/>
              </a:rPr>
              <a:t>cloud</a:t>
            </a:r>
            <a:endParaRPr lang="en-US" sz="4800" dirty="0">
              <a:solidFill>
                <a:schemeClr val="bg1"/>
              </a:solidFill>
              <a:latin typeface="+mj-lt"/>
            </a:endParaRPr>
          </a:p>
        </p:txBody>
      </p:sp>
      <p:grpSp>
        <p:nvGrpSpPr>
          <p:cNvPr id="60" name="Group 59"/>
          <p:cNvGrpSpPr/>
          <p:nvPr/>
        </p:nvGrpSpPr>
        <p:grpSpPr>
          <a:xfrm>
            <a:off x="10774771" y="2376847"/>
            <a:ext cx="1417229" cy="4481153"/>
            <a:chOff x="10774771" y="2376847"/>
            <a:chExt cx="1417229" cy="4481153"/>
          </a:xfrm>
        </p:grpSpPr>
        <p:sp>
          <p:nvSpPr>
            <p:cNvPr id="9" name="Rectangle 5"/>
            <p:cNvSpPr>
              <a:spLocks noChangeArrowheads="1"/>
            </p:cNvSpPr>
            <p:nvPr/>
          </p:nvSpPr>
          <p:spPr bwMode="auto">
            <a:xfrm>
              <a:off x="11245724" y="2923196"/>
              <a:ext cx="946276" cy="3934804"/>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a:off x="10774771" y="2376847"/>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a:off x="10774771" y="2376847"/>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10774771" y="2641280"/>
              <a:ext cx="470953" cy="638135"/>
            </a:xfrm>
            <a:custGeom>
              <a:avLst/>
              <a:gdLst>
                <a:gd name="T0" fmla="*/ 431 w 431"/>
                <a:gd name="T1" fmla="*/ 499 h 584"/>
                <a:gd name="T2" fmla="*/ 0 w 431"/>
                <a:gd name="T3" fmla="*/ 0 h 584"/>
                <a:gd name="T4" fmla="*/ 0 w 431"/>
                <a:gd name="T5" fmla="*/ 85 h 584"/>
                <a:gd name="T6" fmla="*/ 431 w 431"/>
                <a:gd name="T7" fmla="*/ 584 h 584"/>
                <a:gd name="T8" fmla="*/ 431 w 431"/>
                <a:gd name="T9" fmla="*/ 499 h 584"/>
              </a:gdLst>
              <a:ahLst/>
              <a:cxnLst>
                <a:cxn ang="0">
                  <a:pos x="T0" y="T1"/>
                </a:cxn>
                <a:cxn ang="0">
                  <a:pos x="T2" y="T3"/>
                </a:cxn>
                <a:cxn ang="0">
                  <a:pos x="T4" y="T5"/>
                </a:cxn>
                <a:cxn ang="0">
                  <a:pos x="T6" y="T7"/>
                </a:cxn>
                <a:cxn ang="0">
                  <a:pos x="T8" y="T9"/>
                </a:cxn>
              </a:cxnLst>
              <a:rect l="0" t="0" r="r" b="b"/>
              <a:pathLst>
                <a:path w="431" h="584">
                  <a:moveTo>
                    <a:pt x="431" y="499"/>
                  </a:moveTo>
                  <a:lnTo>
                    <a:pt x="0" y="0"/>
                  </a:lnTo>
                  <a:lnTo>
                    <a:pt x="0" y="85"/>
                  </a:lnTo>
                  <a:lnTo>
                    <a:pt x="431" y="584"/>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9"/>
            <p:cNvSpPr>
              <a:spLocks/>
            </p:cNvSpPr>
            <p:nvPr/>
          </p:nvSpPr>
          <p:spPr bwMode="auto">
            <a:xfrm>
              <a:off x="11245724" y="3088193"/>
              <a:ext cx="640321" cy="289565"/>
            </a:xfrm>
            <a:custGeom>
              <a:avLst/>
              <a:gdLst>
                <a:gd name="T0" fmla="*/ 0 w 586"/>
                <a:gd name="T1" fmla="*/ 90 h 265"/>
                <a:gd name="T2" fmla="*/ 419 w 586"/>
                <a:gd name="T3" fmla="*/ 90 h 265"/>
                <a:gd name="T4" fmla="*/ 419 w 586"/>
                <a:gd name="T5" fmla="*/ 0 h 265"/>
                <a:gd name="T6" fmla="*/ 586 w 586"/>
                <a:gd name="T7" fmla="*/ 133 h 265"/>
                <a:gd name="T8" fmla="*/ 419 w 586"/>
                <a:gd name="T9" fmla="*/ 265 h 265"/>
                <a:gd name="T10" fmla="*/ 419 w 586"/>
                <a:gd name="T11" fmla="*/ 175 h 265"/>
                <a:gd name="T12" fmla="*/ 0 w 586"/>
                <a:gd name="T13" fmla="*/ 175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9828495" y="2930844"/>
            <a:ext cx="1417229" cy="3927156"/>
            <a:chOff x="9828495" y="2930844"/>
            <a:chExt cx="1417229" cy="3927156"/>
          </a:xfrm>
        </p:grpSpPr>
        <p:sp>
          <p:nvSpPr>
            <p:cNvPr id="14" name="Rectangle 10"/>
            <p:cNvSpPr>
              <a:spLocks noChangeArrowheads="1"/>
            </p:cNvSpPr>
            <p:nvPr/>
          </p:nvSpPr>
          <p:spPr bwMode="auto">
            <a:xfrm>
              <a:off x="10301633" y="3476101"/>
              <a:ext cx="944091" cy="338189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1"/>
            <p:cNvSpPr>
              <a:spLocks/>
            </p:cNvSpPr>
            <p:nvPr/>
          </p:nvSpPr>
          <p:spPr bwMode="auto">
            <a:xfrm>
              <a:off x="9828495" y="2930844"/>
              <a:ext cx="473138" cy="1098161"/>
            </a:xfrm>
            <a:custGeom>
              <a:avLst/>
              <a:gdLst>
                <a:gd name="T0" fmla="*/ 433 w 433"/>
                <a:gd name="T1" fmla="*/ 499 h 1005"/>
                <a:gd name="T2" fmla="*/ 0 w 433"/>
                <a:gd name="T3" fmla="*/ 0 h 1005"/>
                <a:gd name="T4" fmla="*/ 0 w 433"/>
                <a:gd name="T5" fmla="*/ 506 h 1005"/>
                <a:gd name="T6" fmla="*/ 433 w 433"/>
                <a:gd name="T7" fmla="*/ 1005 h 1005"/>
                <a:gd name="T8" fmla="*/ 433 w 433"/>
                <a:gd name="T9" fmla="*/ 499 h 1005"/>
              </a:gdLst>
              <a:ahLst/>
              <a:cxnLst>
                <a:cxn ang="0">
                  <a:pos x="T0" y="T1"/>
                </a:cxn>
                <a:cxn ang="0">
                  <a:pos x="T2" y="T3"/>
                </a:cxn>
                <a:cxn ang="0">
                  <a:pos x="T4" y="T5"/>
                </a:cxn>
                <a:cxn ang="0">
                  <a:pos x="T6" y="T7"/>
                </a:cxn>
                <a:cxn ang="0">
                  <a:pos x="T8" y="T9"/>
                </a:cxn>
              </a:cxnLst>
              <a:rect l="0" t="0" r="r" b="b"/>
              <a:pathLst>
                <a:path w="433" h="1005">
                  <a:moveTo>
                    <a:pt x="433" y="499"/>
                  </a:moveTo>
                  <a:lnTo>
                    <a:pt x="0" y="0"/>
                  </a:lnTo>
                  <a:lnTo>
                    <a:pt x="0" y="506"/>
                  </a:lnTo>
                  <a:lnTo>
                    <a:pt x="433" y="1005"/>
                  </a:lnTo>
                  <a:lnTo>
                    <a:pt x="433" y="49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2"/>
            <p:cNvSpPr>
              <a:spLocks/>
            </p:cNvSpPr>
            <p:nvPr/>
          </p:nvSpPr>
          <p:spPr bwMode="auto">
            <a:xfrm>
              <a:off x="9828495" y="2930844"/>
              <a:ext cx="1417229" cy="545256"/>
            </a:xfrm>
            <a:custGeom>
              <a:avLst/>
              <a:gdLst>
                <a:gd name="T0" fmla="*/ 866 w 1297"/>
                <a:gd name="T1" fmla="*/ 0 h 499"/>
                <a:gd name="T2" fmla="*/ 0 w 1297"/>
                <a:gd name="T3" fmla="*/ 0 h 499"/>
                <a:gd name="T4" fmla="*/ 433 w 1297"/>
                <a:gd name="T5" fmla="*/ 499 h 499"/>
                <a:gd name="T6" fmla="*/ 1297 w 1297"/>
                <a:gd name="T7" fmla="*/ 499 h 499"/>
                <a:gd name="T8" fmla="*/ 866 w 1297"/>
                <a:gd name="T9" fmla="*/ 0 h 499"/>
              </a:gdLst>
              <a:ahLst/>
              <a:cxnLst>
                <a:cxn ang="0">
                  <a:pos x="T0" y="T1"/>
                </a:cxn>
                <a:cxn ang="0">
                  <a:pos x="T2" y="T3"/>
                </a:cxn>
                <a:cxn ang="0">
                  <a:pos x="T4" y="T5"/>
                </a:cxn>
                <a:cxn ang="0">
                  <a:pos x="T6" y="T7"/>
                </a:cxn>
                <a:cxn ang="0">
                  <a:pos x="T8" y="T9"/>
                </a:cxn>
              </a:cxnLst>
              <a:rect l="0" t="0" r="r" b="b"/>
              <a:pathLst>
                <a:path w="1297" h="499">
                  <a:moveTo>
                    <a:pt x="866" y="0"/>
                  </a:moveTo>
                  <a:lnTo>
                    <a:pt x="0" y="0"/>
                  </a:lnTo>
                  <a:lnTo>
                    <a:pt x="433" y="499"/>
                  </a:lnTo>
                  <a:lnTo>
                    <a:pt x="1297" y="499"/>
                  </a:lnTo>
                  <a:lnTo>
                    <a:pt x="866"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3"/>
            <p:cNvSpPr>
              <a:spLocks/>
            </p:cNvSpPr>
            <p:nvPr/>
          </p:nvSpPr>
          <p:spPr bwMode="auto">
            <a:xfrm>
              <a:off x="9828495" y="3194185"/>
              <a:ext cx="473138" cy="638135"/>
            </a:xfrm>
            <a:custGeom>
              <a:avLst/>
              <a:gdLst>
                <a:gd name="T0" fmla="*/ 433 w 433"/>
                <a:gd name="T1" fmla="*/ 499 h 584"/>
                <a:gd name="T2" fmla="*/ 0 w 433"/>
                <a:gd name="T3" fmla="*/ 0 h 584"/>
                <a:gd name="T4" fmla="*/ 0 w 433"/>
                <a:gd name="T5" fmla="*/ 88 h 584"/>
                <a:gd name="T6" fmla="*/ 433 w 433"/>
                <a:gd name="T7" fmla="*/ 584 h 584"/>
                <a:gd name="T8" fmla="*/ 433 w 433"/>
                <a:gd name="T9" fmla="*/ 499 h 584"/>
              </a:gdLst>
              <a:ahLst/>
              <a:cxnLst>
                <a:cxn ang="0">
                  <a:pos x="T0" y="T1"/>
                </a:cxn>
                <a:cxn ang="0">
                  <a:pos x="T2" y="T3"/>
                </a:cxn>
                <a:cxn ang="0">
                  <a:pos x="T4" y="T5"/>
                </a:cxn>
                <a:cxn ang="0">
                  <a:pos x="T6" y="T7"/>
                </a:cxn>
                <a:cxn ang="0">
                  <a:pos x="T8" y="T9"/>
                </a:cxn>
              </a:cxnLst>
              <a:rect l="0" t="0" r="r" b="b"/>
              <a:pathLst>
                <a:path w="433" h="584">
                  <a:moveTo>
                    <a:pt x="433" y="499"/>
                  </a:moveTo>
                  <a:lnTo>
                    <a:pt x="0" y="0"/>
                  </a:lnTo>
                  <a:lnTo>
                    <a:pt x="0" y="88"/>
                  </a:lnTo>
                  <a:lnTo>
                    <a:pt x="433" y="584"/>
                  </a:lnTo>
                  <a:lnTo>
                    <a:pt x="433"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10301633" y="3641098"/>
              <a:ext cx="641414" cy="289565"/>
            </a:xfrm>
            <a:custGeom>
              <a:avLst/>
              <a:gdLst>
                <a:gd name="T0" fmla="*/ 0 w 587"/>
                <a:gd name="T1" fmla="*/ 90 h 265"/>
                <a:gd name="T2" fmla="*/ 419 w 587"/>
                <a:gd name="T3" fmla="*/ 90 h 265"/>
                <a:gd name="T4" fmla="*/ 419 w 587"/>
                <a:gd name="T5" fmla="*/ 0 h 265"/>
                <a:gd name="T6" fmla="*/ 587 w 587"/>
                <a:gd name="T7" fmla="*/ 133 h 265"/>
                <a:gd name="T8" fmla="*/ 419 w 587"/>
                <a:gd name="T9" fmla="*/ 265 h 265"/>
                <a:gd name="T10" fmla="*/ 419 w 587"/>
                <a:gd name="T11" fmla="*/ 175 h 265"/>
                <a:gd name="T12" fmla="*/ 0 w 587"/>
                <a:gd name="T13" fmla="*/ 175 h 265"/>
                <a:gd name="T14" fmla="*/ 0 w 587"/>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5">
                  <a:moveTo>
                    <a:pt x="0" y="90"/>
                  </a:moveTo>
                  <a:lnTo>
                    <a:pt x="419" y="90"/>
                  </a:lnTo>
                  <a:lnTo>
                    <a:pt x="419" y="0"/>
                  </a:lnTo>
                  <a:lnTo>
                    <a:pt x="587"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8885497" y="3483749"/>
            <a:ext cx="1416136" cy="3374251"/>
            <a:chOff x="8885497" y="3483749"/>
            <a:chExt cx="1416136" cy="3374251"/>
          </a:xfrm>
        </p:grpSpPr>
        <p:sp>
          <p:nvSpPr>
            <p:cNvPr id="20" name="Freeform 15"/>
            <p:cNvSpPr>
              <a:spLocks/>
            </p:cNvSpPr>
            <p:nvPr/>
          </p:nvSpPr>
          <p:spPr bwMode="auto">
            <a:xfrm>
              <a:off x="8885497" y="3483749"/>
              <a:ext cx="473138" cy="1099254"/>
            </a:xfrm>
            <a:custGeom>
              <a:avLst/>
              <a:gdLst>
                <a:gd name="T0" fmla="*/ 433 w 433"/>
                <a:gd name="T1" fmla="*/ 499 h 1006"/>
                <a:gd name="T2" fmla="*/ 0 w 433"/>
                <a:gd name="T3" fmla="*/ 0 h 1006"/>
                <a:gd name="T4" fmla="*/ 0 w 433"/>
                <a:gd name="T5" fmla="*/ 506 h 1006"/>
                <a:gd name="T6" fmla="*/ 433 w 433"/>
                <a:gd name="T7" fmla="*/ 1006 h 1006"/>
                <a:gd name="T8" fmla="*/ 433 w 433"/>
                <a:gd name="T9" fmla="*/ 499 h 1006"/>
              </a:gdLst>
              <a:ahLst/>
              <a:cxnLst>
                <a:cxn ang="0">
                  <a:pos x="T0" y="T1"/>
                </a:cxn>
                <a:cxn ang="0">
                  <a:pos x="T2" y="T3"/>
                </a:cxn>
                <a:cxn ang="0">
                  <a:pos x="T4" y="T5"/>
                </a:cxn>
                <a:cxn ang="0">
                  <a:pos x="T6" y="T7"/>
                </a:cxn>
                <a:cxn ang="0">
                  <a:pos x="T8" y="T9"/>
                </a:cxn>
              </a:cxnLst>
              <a:rect l="0" t="0" r="r" b="b"/>
              <a:pathLst>
                <a:path w="433" h="1006">
                  <a:moveTo>
                    <a:pt x="433" y="499"/>
                  </a:moveTo>
                  <a:lnTo>
                    <a:pt x="0" y="0"/>
                  </a:lnTo>
                  <a:lnTo>
                    <a:pt x="0" y="506"/>
                  </a:lnTo>
                  <a:lnTo>
                    <a:pt x="433" y="1006"/>
                  </a:lnTo>
                  <a:lnTo>
                    <a:pt x="433" y="49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7" name="Group 56"/>
            <p:cNvGrpSpPr/>
            <p:nvPr/>
          </p:nvGrpSpPr>
          <p:grpSpPr>
            <a:xfrm>
              <a:off x="8885497" y="3483749"/>
              <a:ext cx="1416136" cy="3374251"/>
              <a:chOff x="8885497" y="3483749"/>
              <a:chExt cx="1416136" cy="3374251"/>
            </a:xfrm>
          </p:grpSpPr>
          <p:sp>
            <p:nvSpPr>
              <p:cNvPr id="21" name="Rectangle 16"/>
              <p:cNvSpPr>
                <a:spLocks noChangeArrowheads="1"/>
              </p:cNvSpPr>
              <p:nvPr/>
            </p:nvSpPr>
            <p:spPr bwMode="auto">
              <a:xfrm>
                <a:off x="9358635" y="4029006"/>
                <a:ext cx="942998" cy="282899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7"/>
              <p:cNvSpPr>
                <a:spLocks/>
              </p:cNvSpPr>
              <p:nvPr/>
            </p:nvSpPr>
            <p:spPr bwMode="auto">
              <a:xfrm>
                <a:off x="8885497" y="3483749"/>
                <a:ext cx="1416136" cy="545256"/>
              </a:xfrm>
              <a:custGeom>
                <a:avLst/>
                <a:gdLst>
                  <a:gd name="T0" fmla="*/ 863 w 1296"/>
                  <a:gd name="T1" fmla="*/ 0 h 499"/>
                  <a:gd name="T2" fmla="*/ 0 w 1296"/>
                  <a:gd name="T3" fmla="*/ 0 h 499"/>
                  <a:gd name="T4" fmla="*/ 433 w 1296"/>
                  <a:gd name="T5" fmla="*/ 499 h 499"/>
                  <a:gd name="T6" fmla="*/ 1296 w 1296"/>
                  <a:gd name="T7" fmla="*/ 499 h 499"/>
                  <a:gd name="T8" fmla="*/ 863 w 1296"/>
                  <a:gd name="T9" fmla="*/ 0 h 499"/>
                </a:gdLst>
                <a:ahLst/>
                <a:cxnLst>
                  <a:cxn ang="0">
                    <a:pos x="T0" y="T1"/>
                  </a:cxn>
                  <a:cxn ang="0">
                    <a:pos x="T2" y="T3"/>
                  </a:cxn>
                  <a:cxn ang="0">
                    <a:pos x="T4" y="T5"/>
                  </a:cxn>
                  <a:cxn ang="0">
                    <a:pos x="T6" y="T7"/>
                  </a:cxn>
                  <a:cxn ang="0">
                    <a:pos x="T8" y="T9"/>
                  </a:cxn>
                </a:cxnLst>
                <a:rect l="0" t="0" r="r" b="b"/>
                <a:pathLst>
                  <a:path w="1296" h="499">
                    <a:moveTo>
                      <a:pt x="863" y="0"/>
                    </a:moveTo>
                    <a:lnTo>
                      <a:pt x="0" y="0"/>
                    </a:lnTo>
                    <a:lnTo>
                      <a:pt x="433" y="499"/>
                    </a:lnTo>
                    <a:lnTo>
                      <a:pt x="1296" y="499"/>
                    </a:lnTo>
                    <a:lnTo>
                      <a:pt x="86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8"/>
              <p:cNvSpPr>
                <a:spLocks/>
              </p:cNvSpPr>
              <p:nvPr/>
            </p:nvSpPr>
            <p:spPr bwMode="auto">
              <a:xfrm>
                <a:off x="8885497" y="3747090"/>
                <a:ext cx="473138" cy="641413"/>
              </a:xfrm>
              <a:custGeom>
                <a:avLst/>
                <a:gdLst>
                  <a:gd name="T0" fmla="*/ 433 w 433"/>
                  <a:gd name="T1" fmla="*/ 500 h 587"/>
                  <a:gd name="T2" fmla="*/ 0 w 433"/>
                  <a:gd name="T3" fmla="*/ 0 h 587"/>
                  <a:gd name="T4" fmla="*/ 0 w 433"/>
                  <a:gd name="T5" fmla="*/ 88 h 587"/>
                  <a:gd name="T6" fmla="*/ 433 w 433"/>
                  <a:gd name="T7" fmla="*/ 587 h 587"/>
                  <a:gd name="T8" fmla="*/ 433 w 433"/>
                  <a:gd name="T9" fmla="*/ 500 h 587"/>
                </a:gdLst>
                <a:ahLst/>
                <a:cxnLst>
                  <a:cxn ang="0">
                    <a:pos x="T0" y="T1"/>
                  </a:cxn>
                  <a:cxn ang="0">
                    <a:pos x="T2" y="T3"/>
                  </a:cxn>
                  <a:cxn ang="0">
                    <a:pos x="T4" y="T5"/>
                  </a:cxn>
                  <a:cxn ang="0">
                    <a:pos x="T6" y="T7"/>
                  </a:cxn>
                  <a:cxn ang="0">
                    <a:pos x="T8" y="T9"/>
                  </a:cxn>
                </a:cxnLst>
                <a:rect l="0" t="0" r="r" b="b"/>
                <a:pathLst>
                  <a:path w="433" h="587">
                    <a:moveTo>
                      <a:pt x="433" y="500"/>
                    </a:moveTo>
                    <a:lnTo>
                      <a:pt x="0" y="0"/>
                    </a:lnTo>
                    <a:lnTo>
                      <a:pt x="0" y="88"/>
                    </a:lnTo>
                    <a:lnTo>
                      <a:pt x="433" y="587"/>
                    </a:lnTo>
                    <a:lnTo>
                      <a:pt x="433" y="500"/>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9"/>
              <p:cNvSpPr>
                <a:spLocks/>
              </p:cNvSpPr>
              <p:nvPr/>
            </p:nvSpPr>
            <p:spPr bwMode="auto">
              <a:xfrm>
                <a:off x="9358635" y="4195096"/>
                <a:ext cx="640321" cy="289565"/>
              </a:xfrm>
              <a:custGeom>
                <a:avLst/>
                <a:gdLst>
                  <a:gd name="T0" fmla="*/ 0 w 586"/>
                  <a:gd name="T1" fmla="*/ 90 h 265"/>
                  <a:gd name="T2" fmla="*/ 419 w 586"/>
                  <a:gd name="T3" fmla="*/ 90 h 265"/>
                  <a:gd name="T4" fmla="*/ 419 w 586"/>
                  <a:gd name="T5" fmla="*/ 0 h 265"/>
                  <a:gd name="T6" fmla="*/ 586 w 586"/>
                  <a:gd name="T7" fmla="*/ 132 h 265"/>
                  <a:gd name="T8" fmla="*/ 419 w 586"/>
                  <a:gd name="T9" fmla="*/ 265 h 265"/>
                  <a:gd name="T10" fmla="*/ 419 w 586"/>
                  <a:gd name="T11" fmla="*/ 177 h 265"/>
                  <a:gd name="T12" fmla="*/ 0 w 586"/>
                  <a:gd name="T13" fmla="*/ 177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2"/>
                    </a:lnTo>
                    <a:lnTo>
                      <a:pt x="419" y="265"/>
                    </a:lnTo>
                    <a:lnTo>
                      <a:pt x="419" y="177"/>
                    </a:lnTo>
                    <a:lnTo>
                      <a:pt x="0" y="177"/>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56" name="Group 55"/>
          <p:cNvGrpSpPr/>
          <p:nvPr/>
        </p:nvGrpSpPr>
        <p:grpSpPr>
          <a:xfrm>
            <a:off x="7941407" y="4036654"/>
            <a:ext cx="1417229" cy="2821346"/>
            <a:chOff x="7941407" y="4036654"/>
            <a:chExt cx="1417229" cy="2821346"/>
          </a:xfrm>
        </p:grpSpPr>
        <p:sp>
          <p:nvSpPr>
            <p:cNvPr id="32" name="Rectangle 25"/>
            <p:cNvSpPr>
              <a:spLocks noChangeArrowheads="1"/>
            </p:cNvSpPr>
            <p:nvPr/>
          </p:nvSpPr>
          <p:spPr bwMode="auto">
            <a:xfrm>
              <a:off x="8412359" y="4583003"/>
              <a:ext cx="946276" cy="227499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p:cNvSpPr>
            <p:nvPr/>
          </p:nvSpPr>
          <p:spPr bwMode="auto">
            <a:xfrm>
              <a:off x="7941407" y="4036654"/>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7941407" y="4036654"/>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8"/>
            <p:cNvSpPr>
              <a:spLocks/>
            </p:cNvSpPr>
            <p:nvPr/>
          </p:nvSpPr>
          <p:spPr bwMode="auto">
            <a:xfrm>
              <a:off x="7941407" y="4301087"/>
              <a:ext cx="470953" cy="641413"/>
            </a:xfrm>
            <a:custGeom>
              <a:avLst/>
              <a:gdLst>
                <a:gd name="T0" fmla="*/ 431 w 431"/>
                <a:gd name="T1" fmla="*/ 499 h 587"/>
                <a:gd name="T2" fmla="*/ 0 w 431"/>
                <a:gd name="T3" fmla="*/ 0 h 587"/>
                <a:gd name="T4" fmla="*/ 0 w 431"/>
                <a:gd name="T5" fmla="*/ 87 h 587"/>
                <a:gd name="T6" fmla="*/ 431 w 431"/>
                <a:gd name="T7" fmla="*/ 587 h 587"/>
                <a:gd name="T8" fmla="*/ 431 w 431"/>
                <a:gd name="T9" fmla="*/ 499 h 587"/>
              </a:gdLst>
              <a:ahLst/>
              <a:cxnLst>
                <a:cxn ang="0">
                  <a:pos x="T0" y="T1"/>
                </a:cxn>
                <a:cxn ang="0">
                  <a:pos x="T2" y="T3"/>
                </a:cxn>
                <a:cxn ang="0">
                  <a:pos x="T4" y="T5"/>
                </a:cxn>
                <a:cxn ang="0">
                  <a:pos x="T6" y="T7"/>
                </a:cxn>
                <a:cxn ang="0">
                  <a:pos x="T8" y="T9"/>
                </a:cxn>
              </a:cxnLst>
              <a:rect l="0" t="0" r="r" b="b"/>
              <a:pathLst>
                <a:path w="431" h="587">
                  <a:moveTo>
                    <a:pt x="431" y="499"/>
                  </a:moveTo>
                  <a:lnTo>
                    <a:pt x="0" y="0"/>
                  </a:lnTo>
                  <a:lnTo>
                    <a:pt x="0" y="87"/>
                  </a:lnTo>
                  <a:lnTo>
                    <a:pt x="431" y="587"/>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p:cNvSpPr>
            <p:nvPr/>
          </p:nvSpPr>
          <p:spPr bwMode="auto">
            <a:xfrm>
              <a:off x="8412359" y="4750186"/>
              <a:ext cx="641414" cy="287379"/>
            </a:xfrm>
            <a:custGeom>
              <a:avLst/>
              <a:gdLst>
                <a:gd name="T0" fmla="*/ 0 w 587"/>
                <a:gd name="T1" fmla="*/ 88 h 263"/>
                <a:gd name="T2" fmla="*/ 419 w 587"/>
                <a:gd name="T3" fmla="*/ 88 h 263"/>
                <a:gd name="T4" fmla="*/ 419 w 587"/>
                <a:gd name="T5" fmla="*/ 0 h 263"/>
                <a:gd name="T6" fmla="*/ 587 w 587"/>
                <a:gd name="T7" fmla="*/ 131 h 263"/>
                <a:gd name="T8" fmla="*/ 419 w 587"/>
                <a:gd name="T9" fmla="*/ 263 h 263"/>
                <a:gd name="T10" fmla="*/ 419 w 587"/>
                <a:gd name="T11" fmla="*/ 176 h 263"/>
                <a:gd name="T12" fmla="*/ 0 w 587"/>
                <a:gd name="T13" fmla="*/ 176 h 263"/>
                <a:gd name="T14" fmla="*/ 0 w 587"/>
                <a:gd name="T15" fmla="*/ 88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3">
                  <a:moveTo>
                    <a:pt x="0" y="88"/>
                  </a:moveTo>
                  <a:lnTo>
                    <a:pt x="419" y="88"/>
                  </a:lnTo>
                  <a:lnTo>
                    <a:pt x="419" y="0"/>
                  </a:lnTo>
                  <a:lnTo>
                    <a:pt x="587" y="131"/>
                  </a:lnTo>
                  <a:lnTo>
                    <a:pt x="419" y="263"/>
                  </a:lnTo>
                  <a:lnTo>
                    <a:pt x="419" y="176"/>
                  </a:lnTo>
                  <a:lnTo>
                    <a:pt x="0" y="176"/>
                  </a:lnTo>
                  <a:lnTo>
                    <a:pt x="0" y="88"/>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7321960" y="4163179"/>
            <a:ext cx="354012" cy="352956"/>
            <a:chOff x="2138511" y="2464802"/>
            <a:chExt cx="354012" cy="352956"/>
          </a:xfrm>
        </p:grpSpPr>
        <p:sp>
          <p:nvSpPr>
            <p:cNvPr id="166" name="Oval 165"/>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286917" y="3598730"/>
            <a:ext cx="354012" cy="352956"/>
            <a:chOff x="2138511" y="2986677"/>
            <a:chExt cx="354012" cy="352956"/>
          </a:xfrm>
        </p:grpSpPr>
        <p:sp>
          <p:nvSpPr>
            <p:cNvPr id="169" name="Oval 168"/>
            <p:cNvSpPr>
              <a:spLocks noChangeArrowheads="1"/>
            </p:cNvSpPr>
            <p:nvPr/>
          </p:nvSpPr>
          <p:spPr bwMode="auto">
            <a:xfrm>
              <a:off x="2229829" y="3077292"/>
              <a:ext cx="171376" cy="1717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noEditPoints="1"/>
            </p:cNvSpPr>
            <p:nvPr/>
          </p:nvSpPr>
          <p:spPr bwMode="auto">
            <a:xfrm>
              <a:off x="2138511" y="298667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210434" y="3040471"/>
            <a:ext cx="354012" cy="352956"/>
            <a:chOff x="2138511" y="3551867"/>
            <a:chExt cx="354012" cy="352956"/>
          </a:xfrm>
        </p:grpSpPr>
        <p:sp>
          <p:nvSpPr>
            <p:cNvPr id="172" name="Oval 171"/>
            <p:cNvSpPr>
              <a:spLocks noChangeArrowheads="1"/>
            </p:cNvSpPr>
            <p:nvPr/>
          </p:nvSpPr>
          <p:spPr bwMode="auto">
            <a:xfrm>
              <a:off x="2229829" y="3642482"/>
              <a:ext cx="171376" cy="171727"/>
            </a:xfrm>
            <a:prstGeom prst="ellipse">
              <a:avLst/>
            </a:pr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noEditPoints="1"/>
            </p:cNvSpPr>
            <p:nvPr/>
          </p:nvSpPr>
          <p:spPr bwMode="auto">
            <a:xfrm>
              <a:off x="2138511" y="355186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142980" y="2495639"/>
            <a:ext cx="354012" cy="352956"/>
            <a:chOff x="2138511" y="4073742"/>
            <a:chExt cx="354012" cy="352956"/>
          </a:xfrm>
        </p:grpSpPr>
        <p:sp>
          <p:nvSpPr>
            <p:cNvPr id="175" name="Oval 174"/>
            <p:cNvSpPr>
              <a:spLocks noChangeArrowheads="1"/>
            </p:cNvSpPr>
            <p:nvPr/>
          </p:nvSpPr>
          <p:spPr bwMode="auto">
            <a:xfrm>
              <a:off x="2229829" y="4164357"/>
              <a:ext cx="171376" cy="171727"/>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noEditPoints="1"/>
            </p:cNvSpPr>
            <p:nvPr/>
          </p:nvSpPr>
          <p:spPr bwMode="auto">
            <a:xfrm>
              <a:off x="2138511" y="407374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11119645" y="1932127"/>
            <a:ext cx="354012" cy="352956"/>
            <a:chOff x="2138511" y="4613052"/>
            <a:chExt cx="354012" cy="352956"/>
          </a:xfrm>
        </p:grpSpPr>
        <p:sp>
          <p:nvSpPr>
            <p:cNvPr id="178" name="Oval 177"/>
            <p:cNvSpPr>
              <a:spLocks noChangeArrowheads="1"/>
            </p:cNvSpPr>
            <p:nvPr/>
          </p:nvSpPr>
          <p:spPr bwMode="auto">
            <a:xfrm>
              <a:off x="2229829" y="4703667"/>
              <a:ext cx="171376" cy="171727"/>
            </a:xfrm>
            <a:prstGeom prst="ellipse">
              <a:avLst/>
            </a:pr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noEditPoints="1"/>
            </p:cNvSpPr>
            <p:nvPr/>
          </p:nvSpPr>
          <p:spPr bwMode="auto">
            <a:xfrm>
              <a:off x="2138511" y="461305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8" name="TextBox 217"/>
          <p:cNvSpPr txBox="1"/>
          <p:nvPr/>
        </p:nvSpPr>
        <p:spPr>
          <a:xfrm>
            <a:off x="7223636" y="2255640"/>
            <a:ext cx="2497663" cy="507831"/>
          </a:xfrm>
          <a:prstGeom prst="rect">
            <a:avLst/>
          </a:prstGeom>
          <a:noFill/>
        </p:spPr>
        <p:txBody>
          <a:bodyPr wrap="square" rtlCol="0">
            <a:spAutoFit/>
          </a:bodyPr>
          <a:lstStyle/>
          <a:p>
            <a:pPr algn="just">
              <a:lnSpc>
                <a:spcPct val="150000"/>
              </a:lnSpc>
            </a:pPr>
            <a:r>
              <a:rPr lang="id-ID" dirty="0" smtClean="0">
                <a:solidFill>
                  <a:schemeClr val="bg1"/>
                </a:solidFill>
              </a:rPr>
              <a:t>EC2 </a:t>
            </a:r>
            <a:r>
              <a:rPr lang="id-ID" dirty="0" err="1" smtClean="0">
                <a:solidFill>
                  <a:schemeClr val="bg1"/>
                </a:solidFill>
              </a:rPr>
              <a:t>Launches</a:t>
            </a:r>
            <a:endParaRPr lang="id-ID" dirty="0">
              <a:solidFill>
                <a:schemeClr val="bg1"/>
              </a:solidFill>
            </a:endParaRPr>
          </a:p>
        </p:txBody>
      </p:sp>
      <p:sp>
        <p:nvSpPr>
          <p:cNvPr id="219" name="TextBox 218"/>
          <p:cNvSpPr txBox="1"/>
          <p:nvPr/>
        </p:nvSpPr>
        <p:spPr>
          <a:xfrm>
            <a:off x="7144169" y="2595625"/>
            <a:ext cx="1588897" cy="923330"/>
          </a:xfrm>
          <a:prstGeom prst="rect">
            <a:avLst/>
          </a:prstGeom>
          <a:noFill/>
        </p:spPr>
        <p:txBody>
          <a:bodyPr wrap="none" rtlCol="0">
            <a:spAutoFit/>
          </a:bodyPr>
          <a:lstStyle/>
          <a:p>
            <a:r>
              <a:rPr lang="id-ID" sz="5400" b="1" dirty="0" smtClean="0">
                <a:solidFill>
                  <a:schemeClr val="accent2"/>
                </a:solidFill>
              </a:rPr>
              <a:t>2006</a:t>
            </a:r>
            <a:endParaRPr lang="id-ID" sz="5400" b="1" dirty="0">
              <a:solidFill>
                <a:schemeClr val="accent2"/>
              </a:solidFill>
            </a:endParaRPr>
          </a:p>
        </p:txBody>
      </p:sp>
      <p:grpSp>
        <p:nvGrpSpPr>
          <p:cNvPr id="55" name="Group 54"/>
          <p:cNvGrpSpPr/>
          <p:nvPr/>
        </p:nvGrpSpPr>
        <p:grpSpPr>
          <a:xfrm>
            <a:off x="6996223" y="4590653"/>
            <a:ext cx="1416136" cy="2267347"/>
            <a:chOff x="6996223" y="4590653"/>
            <a:chExt cx="1416136" cy="2267347"/>
          </a:xfrm>
        </p:grpSpPr>
        <p:sp>
          <p:nvSpPr>
            <p:cNvPr id="26" name="Freeform 20"/>
            <p:cNvSpPr>
              <a:spLocks/>
            </p:cNvSpPr>
            <p:nvPr/>
          </p:nvSpPr>
          <p:spPr bwMode="auto">
            <a:xfrm>
              <a:off x="6996223" y="4590653"/>
              <a:ext cx="1416136" cy="545256"/>
            </a:xfrm>
            <a:custGeom>
              <a:avLst/>
              <a:gdLst>
                <a:gd name="T0" fmla="*/ 865 w 1296"/>
                <a:gd name="T1" fmla="*/ 0 h 499"/>
                <a:gd name="T2" fmla="*/ 0 w 1296"/>
                <a:gd name="T3" fmla="*/ 0 h 499"/>
                <a:gd name="T4" fmla="*/ 432 w 1296"/>
                <a:gd name="T5" fmla="*/ 499 h 499"/>
                <a:gd name="T6" fmla="*/ 1296 w 1296"/>
                <a:gd name="T7" fmla="*/ 499 h 499"/>
                <a:gd name="T8" fmla="*/ 865 w 1296"/>
                <a:gd name="T9" fmla="*/ 0 h 499"/>
              </a:gdLst>
              <a:ahLst/>
              <a:cxnLst>
                <a:cxn ang="0">
                  <a:pos x="T0" y="T1"/>
                </a:cxn>
                <a:cxn ang="0">
                  <a:pos x="T2" y="T3"/>
                </a:cxn>
                <a:cxn ang="0">
                  <a:pos x="T4" y="T5"/>
                </a:cxn>
                <a:cxn ang="0">
                  <a:pos x="T6" y="T7"/>
                </a:cxn>
                <a:cxn ang="0">
                  <a:pos x="T8" y="T9"/>
                </a:cxn>
              </a:cxnLst>
              <a:rect l="0" t="0" r="r" b="b"/>
              <a:pathLst>
                <a:path w="1296" h="499">
                  <a:moveTo>
                    <a:pt x="865" y="0"/>
                  </a:moveTo>
                  <a:lnTo>
                    <a:pt x="0" y="0"/>
                  </a:lnTo>
                  <a:lnTo>
                    <a:pt x="432" y="499"/>
                  </a:lnTo>
                  <a:lnTo>
                    <a:pt x="1296" y="499"/>
                  </a:lnTo>
                  <a:lnTo>
                    <a:pt x="865"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1"/>
            <p:cNvSpPr>
              <a:spLocks noChangeArrowheads="1"/>
            </p:cNvSpPr>
            <p:nvPr/>
          </p:nvSpPr>
          <p:spPr bwMode="auto">
            <a:xfrm>
              <a:off x="7468268" y="5135908"/>
              <a:ext cx="944091" cy="172209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2"/>
            <p:cNvSpPr>
              <a:spLocks/>
            </p:cNvSpPr>
            <p:nvPr/>
          </p:nvSpPr>
          <p:spPr bwMode="auto">
            <a:xfrm>
              <a:off x="6996223" y="4590653"/>
              <a:ext cx="472045" cy="2267347"/>
            </a:xfrm>
            <a:custGeom>
              <a:avLst/>
              <a:gdLst>
                <a:gd name="T0" fmla="*/ 432 w 432"/>
                <a:gd name="T1" fmla="*/ 499 h 2075"/>
                <a:gd name="T2" fmla="*/ 0 w 432"/>
                <a:gd name="T3" fmla="*/ 0 h 2075"/>
                <a:gd name="T4" fmla="*/ 0 w 432"/>
                <a:gd name="T5" fmla="*/ 1576 h 2075"/>
                <a:gd name="T6" fmla="*/ 432 w 432"/>
                <a:gd name="T7" fmla="*/ 2075 h 2075"/>
                <a:gd name="T8" fmla="*/ 432 w 432"/>
                <a:gd name="T9" fmla="*/ 499 h 2075"/>
              </a:gdLst>
              <a:ahLst/>
              <a:cxnLst>
                <a:cxn ang="0">
                  <a:pos x="T0" y="T1"/>
                </a:cxn>
                <a:cxn ang="0">
                  <a:pos x="T2" y="T3"/>
                </a:cxn>
                <a:cxn ang="0">
                  <a:pos x="T4" y="T5"/>
                </a:cxn>
                <a:cxn ang="0">
                  <a:pos x="T6" y="T7"/>
                </a:cxn>
                <a:cxn ang="0">
                  <a:pos x="T8" y="T9"/>
                </a:cxn>
              </a:cxnLst>
              <a:rect l="0" t="0" r="r" b="b"/>
              <a:pathLst>
                <a:path w="432" h="2075">
                  <a:moveTo>
                    <a:pt x="432" y="499"/>
                  </a:moveTo>
                  <a:lnTo>
                    <a:pt x="0" y="0"/>
                  </a:lnTo>
                  <a:lnTo>
                    <a:pt x="0" y="1576"/>
                  </a:lnTo>
                  <a:lnTo>
                    <a:pt x="432" y="2075"/>
                  </a:lnTo>
                  <a:lnTo>
                    <a:pt x="432" y="49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3"/>
            <p:cNvSpPr>
              <a:spLocks/>
            </p:cNvSpPr>
            <p:nvPr/>
          </p:nvSpPr>
          <p:spPr bwMode="auto">
            <a:xfrm>
              <a:off x="7468268" y="5304184"/>
              <a:ext cx="641414" cy="286287"/>
            </a:xfrm>
            <a:custGeom>
              <a:avLst/>
              <a:gdLst>
                <a:gd name="T0" fmla="*/ 0 w 587"/>
                <a:gd name="T1" fmla="*/ 87 h 262"/>
                <a:gd name="T2" fmla="*/ 419 w 587"/>
                <a:gd name="T3" fmla="*/ 87 h 262"/>
                <a:gd name="T4" fmla="*/ 419 w 587"/>
                <a:gd name="T5" fmla="*/ 0 h 262"/>
                <a:gd name="T6" fmla="*/ 587 w 587"/>
                <a:gd name="T7" fmla="*/ 130 h 262"/>
                <a:gd name="T8" fmla="*/ 419 w 587"/>
                <a:gd name="T9" fmla="*/ 262 h 262"/>
                <a:gd name="T10" fmla="*/ 419 w 587"/>
                <a:gd name="T11" fmla="*/ 175 h 262"/>
                <a:gd name="T12" fmla="*/ 0 w 587"/>
                <a:gd name="T13" fmla="*/ 175 h 262"/>
                <a:gd name="T14" fmla="*/ 0 w 587"/>
                <a:gd name="T15" fmla="*/ 87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2">
                  <a:moveTo>
                    <a:pt x="0" y="87"/>
                  </a:moveTo>
                  <a:lnTo>
                    <a:pt x="419" y="87"/>
                  </a:lnTo>
                  <a:lnTo>
                    <a:pt x="419" y="0"/>
                  </a:lnTo>
                  <a:lnTo>
                    <a:pt x="587" y="130"/>
                  </a:lnTo>
                  <a:lnTo>
                    <a:pt x="419" y="262"/>
                  </a:lnTo>
                  <a:lnTo>
                    <a:pt x="419" y="175"/>
                  </a:lnTo>
                  <a:lnTo>
                    <a:pt x="0" y="175"/>
                  </a:lnTo>
                  <a:lnTo>
                    <a:pt x="0" y="87"/>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4"/>
            <p:cNvSpPr>
              <a:spLocks/>
            </p:cNvSpPr>
            <p:nvPr/>
          </p:nvSpPr>
          <p:spPr bwMode="auto">
            <a:xfrm>
              <a:off x="6996223" y="4853992"/>
              <a:ext cx="472045" cy="641413"/>
            </a:xfrm>
            <a:custGeom>
              <a:avLst/>
              <a:gdLst>
                <a:gd name="T0" fmla="*/ 432 w 432"/>
                <a:gd name="T1" fmla="*/ 499 h 587"/>
                <a:gd name="T2" fmla="*/ 0 w 432"/>
                <a:gd name="T3" fmla="*/ 0 h 587"/>
                <a:gd name="T4" fmla="*/ 0 w 432"/>
                <a:gd name="T5" fmla="*/ 88 h 587"/>
                <a:gd name="T6" fmla="*/ 432 w 432"/>
                <a:gd name="T7" fmla="*/ 587 h 587"/>
                <a:gd name="T8" fmla="*/ 432 w 432"/>
                <a:gd name="T9" fmla="*/ 499 h 587"/>
              </a:gdLst>
              <a:ahLst/>
              <a:cxnLst>
                <a:cxn ang="0">
                  <a:pos x="T0" y="T1"/>
                </a:cxn>
                <a:cxn ang="0">
                  <a:pos x="T2" y="T3"/>
                </a:cxn>
                <a:cxn ang="0">
                  <a:pos x="T4" y="T5"/>
                </a:cxn>
                <a:cxn ang="0">
                  <a:pos x="T6" y="T7"/>
                </a:cxn>
                <a:cxn ang="0">
                  <a:pos x="T8" y="T9"/>
                </a:cxn>
              </a:cxnLst>
              <a:rect l="0" t="0" r="r" b="b"/>
              <a:pathLst>
                <a:path w="432" h="587">
                  <a:moveTo>
                    <a:pt x="432" y="499"/>
                  </a:moveTo>
                  <a:lnTo>
                    <a:pt x="0" y="0"/>
                  </a:lnTo>
                  <a:lnTo>
                    <a:pt x="0" y="88"/>
                  </a:lnTo>
                  <a:lnTo>
                    <a:pt x="432" y="587"/>
                  </a:lnTo>
                  <a:lnTo>
                    <a:pt x="432"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 name="TextBox 3"/>
          <p:cNvSpPr txBox="1"/>
          <p:nvPr/>
        </p:nvSpPr>
        <p:spPr>
          <a:xfrm rot="16200000">
            <a:off x="6922766" y="5296285"/>
            <a:ext cx="2046304" cy="954107"/>
          </a:xfrm>
          <a:prstGeom prst="rect">
            <a:avLst/>
          </a:prstGeom>
          <a:noFill/>
        </p:spPr>
        <p:txBody>
          <a:bodyPr wrap="square" rtlCol="0">
            <a:spAutoFit/>
          </a:bodyPr>
          <a:lstStyle/>
          <a:p>
            <a:r>
              <a:rPr lang="en-US" sz="2800" dirty="0" smtClean="0">
                <a:solidFill>
                  <a:schemeClr val="bg1"/>
                </a:solidFill>
              </a:rPr>
              <a:t>Data</a:t>
            </a:r>
            <a:br>
              <a:rPr lang="en-US" sz="2800" dirty="0" smtClean="0">
                <a:solidFill>
                  <a:schemeClr val="bg1"/>
                </a:solidFill>
              </a:rPr>
            </a:br>
            <a:r>
              <a:rPr lang="en-US" sz="2800" dirty="0" smtClean="0">
                <a:solidFill>
                  <a:schemeClr val="bg1"/>
                </a:solidFill>
              </a:rPr>
              <a:t>Centre</a:t>
            </a:r>
            <a:endParaRPr lang="en-US" sz="2800" dirty="0">
              <a:solidFill>
                <a:schemeClr val="bg1"/>
              </a:solidFill>
            </a:endParaRPr>
          </a:p>
        </p:txBody>
      </p:sp>
      <p:sp>
        <p:nvSpPr>
          <p:cNvPr id="76" name="TextBox 75"/>
          <p:cNvSpPr txBox="1"/>
          <p:nvPr/>
        </p:nvSpPr>
        <p:spPr>
          <a:xfrm rot="16200000">
            <a:off x="8431000" y="6103364"/>
            <a:ext cx="887858" cy="523220"/>
          </a:xfrm>
          <a:prstGeom prst="rect">
            <a:avLst/>
          </a:prstGeom>
          <a:noFill/>
        </p:spPr>
        <p:txBody>
          <a:bodyPr wrap="square" rtlCol="0">
            <a:spAutoFit/>
          </a:bodyPr>
          <a:lstStyle/>
          <a:p>
            <a:r>
              <a:rPr lang="en-US" sz="2800" dirty="0" smtClean="0">
                <a:solidFill>
                  <a:schemeClr val="bg1"/>
                </a:solidFill>
              </a:rPr>
              <a:t>IAAS</a:t>
            </a:r>
            <a:endParaRPr lang="en-US" sz="2800" dirty="0">
              <a:solidFill>
                <a:schemeClr val="bg1"/>
              </a:solidFill>
            </a:endParaRPr>
          </a:p>
        </p:txBody>
      </p:sp>
      <p:sp>
        <p:nvSpPr>
          <p:cNvPr id="77" name="TextBox 76"/>
          <p:cNvSpPr txBox="1"/>
          <p:nvPr/>
        </p:nvSpPr>
        <p:spPr>
          <a:xfrm rot="16200000">
            <a:off x="9219204" y="5942166"/>
            <a:ext cx="1246276" cy="523220"/>
          </a:xfrm>
          <a:prstGeom prst="rect">
            <a:avLst/>
          </a:prstGeom>
          <a:noFill/>
        </p:spPr>
        <p:txBody>
          <a:bodyPr wrap="square" rtlCol="0">
            <a:spAutoFit/>
          </a:bodyPr>
          <a:lstStyle/>
          <a:p>
            <a:r>
              <a:rPr lang="en-US" sz="2800" smtClean="0">
                <a:solidFill>
                  <a:schemeClr val="bg1"/>
                </a:solidFill>
              </a:rPr>
              <a:t>PAAS</a:t>
            </a:r>
            <a:endParaRPr lang="en-US" sz="2800" dirty="0">
              <a:solidFill>
                <a:schemeClr val="bg1"/>
              </a:solidFill>
            </a:endParaRPr>
          </a:p>
        </p:txBody>
      </p:sp>
      <p:sp>
        <p:nvSpPr>
          <p:cNvPr id="78" name="TextBox 77"/>
          <p:cNvSpPr txBox="1"/>
          <p:nvPr/>
        </p:nvSpPr>
        <p:spPr>
          <a:xfrm rot="16200000">
            <a:off x="9500622" y="5283124"/>
            <a:ext cx="2581880" cy="523220"/>
          </a:xfrm>
          <a:prstGeom prst="rect">
            <a:avLst/>
          </a:prstGeom>
          <a:noFill/>
        </p:spPr>
        <p:txBody>
          <a:bodyPr wrap="square" rtlCol="0">
            <a:spAutoFit/>
          </a:bodyPr>
          <a:lstStyle/>
          <a:p>
            <a:r>
              <a:rPr lang="en-US" sz="2800" smtClean="0">
                <a:solidFill>
                  <a:schemeClr val="bg1"/>
                </a:solidFill>
              </a:rPr>
              <a:t>Containers</a:t>
            </a:r>
            <a:endParaRPr lang="en-US" sz="2800" dirty="0">
              <a:solidFill>
                <a:schemeClr val="bg1"/>
              </a:solidFill>
            </a:endParaRPr>
          </a:p>
        </p:txBody>
      </p:sp>
      <p:sp>
        <p:nvSpPr>
          <p:cNvPr id="79" name="TextBox 78"/>
          <p:cNvSpPr txBox="1"/>
          <p:nvPr/>
        </p:nvSpPr>
        <p:spPr>
          <a:xfrm rot="16200000">
            <a:off x="10444327" y="5243941"/>
            <a:ext cx="2581880" cy="523220"/>
          </a:xfrm>
          <a:prstGeom prst="rect">
            <a:avLst/>
          </a:prstGeom>
          <a:noFill/>
        </p:spPr>
        <p:txBody>
          <a:bodyPr wrap="square" rtlCol="0">
            <a:spAutoFit/>
          </a:bodyPr>
          <a:lstStyle/>
          <a:p>
            <a:r>
              <a:rPr lang="en-US" sz="2800" dirty="0" err="1" smtClean="0">
                <a:solidFill>
                  <a:schemeClr val="bg1"/>
                </a:solidFill>
              </a:rPr>
              <a:t>Serverless</a:t>
            </a:r>
            <a:endParaRPr lang="en-US" sz="2800" dirty="0">
              <a:solidFill>
                <a:schemeClr val="bg1"/>
              </a:solidFill>
            </a:endParaRPr>
          </a:p>
        </p:txBody>
      </p:sp>
      <p:sp>
        <p:nvSpPr>
          <p:cNvPr id="80" name="Freeform 22"/>
          <p:cNvSpPr>
            <a:spLocks noEditPoints="1"/>
          </p:cNvSpPr>
          <p:nvPr/>
        </p:nvSpPr>
        <p:spPr bwMode="auto">
          <a:xfrm>
            <a:off x="-1406013" y="2647674"/>
            <a:ext cx="7369675" cy="531125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alpha val="31000"/>
            </a:schemeClr>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4607003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19"/>
                                        </p:tgtEl>
                                        <p:attrNameLst>
                                          <p:attrName>style.visibility</p:attrName>
                                        </p:attrNameLst>
                                      </p:cBhvr>
                                      <p:to>
                                        <p:strVal val="visible"/>
                                      </p:to>
                                    </p:set>
                                    <p:anim calcmode="lin" valueType="num">
                                      <p:cBhvr>
                                        <p:cTn id="13" dur="500" fill="hold"/>
                                        <p:tgtEl>
                                          <p:spTgt spid="219"/>
                                        </p:tgtEl>
                                        <p:attrNameLst>
                                          <p:attrName>ppt_w</p:attrName>
                                        </p:attrNameLst>
                                      </p:cBhvr>
                                      <p:tavLst>
                                        <p:tav tm="0">
                                          <p:val>
                                            <p:fltVal val="0"/>
                                          </p:val>
                                        </p:tav>
                                        <p:tav tm="100000">
                                          <p:val>
                                            <p:strVal val="#ppt_w"/>
                                          </p:val>
                                        </p:tav>
                                      </p:tavLst>
                                    </p:anim>
                                    <p:anim calcmode="lin" valueType="num">
                                      <p:cBhvr>
                                        <p:cTn id="14" dur="500" fill="hold"/>
                                        <p:tgtEl>
                                          <p:spTgt spid="219"/>
                                        </p:tgtEl>
                                        <p:attrNameLst>
                                          <p:attrName>ppt_h</p:attrName>
                                        </p:attrNameLst>
                                      </p:cBhvr>
                                      <p:tavLst>
                                        <p:tav tm="0">
                                          <p:val>
                                            <p:fltVal val="0"/>
                                          </p:val>
                                        </p:tav>
                                        <p:tav tm="100000">
                                          <p:val>
                                            <p:strVal val="#ppt_h"/>
                                          </p:val>
                                        </p:tav>
                                      </p:tavLst>
                                    </p:anim>
                                    <p:animEffect transition="in" filter="fade">
                                      <p:cBhvr>
                                        <p:cTn id="15" dur="500"/>
                                        <p:tgtEl>
                                          <p:spTgt spid="2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8"/>
                                        </p:tgtEl>
                                        <p:attrNameLst>
                                          <p:attrName>style.visibility</p:attrName>
                                        </p:attrNameLst>
                                      </p:cBhvr>
                                      <p:to>
                                        <p:strVal val="visible"/>
                                      </p:to>
                                    </p:set>
                                    <p:animEffect transition="in" filter="fade">
                                      <p:cBhvr>
                                        <p:cTn id="18" dur="500"/>
                                        <p:tgtEl>
                                          <p:spTgt spid="21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500"/>
                            </p:stCondLst>
                            <p:childTnLst>
                              <p:par>
                                <p:cTn id="26" presetID="2" presetClass="entr" presetSubtype="8"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anim calcmode="lin" valueType="num">
                                      <p:cBhvr additive="base">
                                        <p:cTn id="28" dur="500" fill="hold"/>
                                        <p:tgtEl>
                                          <p:spTgt spid="55"/>
                                        </p:tgtEl>
                                        <p:attrNameLst>
                                          <p:attrName>ppt_x</p:attrName>
                                        </p:attrNameLst>
                                      </p:cBhvr>
                                      <p:tavLst>
                                        <p:tav tm="0">
                                          <p:val>
                                            <p:strVal val="0-#ppt_w/2"/>
                                          </p:val>
                                        </p:tav>
                                        <p:tav tm="100000">
                                          <p:val>
                                            <p:strVal val="#ppt_x"/>
                                          </p:val>
                                        </p:tav>
                                      </p:tavLst>
                                    </p:anim>
                                    <p:anim calcmode="lin" valueType="num">
                                      <p:cBhvr additive="base">
                                        <p:cTn id="29" dur="500" fill="hold"/>
                                        <p:tgtEl>
                                          <p:spTgt spid="55"/>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0"/>
                                  </p:stCondLst>
                                  <p:childTnLst>
                                    <p:set>
                                      <p:cBhvr>
                                        <p:cTn id="31" dur="1" fill="hold">
                                          <p:stCondLst>
                                            <p:cond delay="0"/>
                                          </p:stCondLst>
                                        </p:cTn>
                                        <p:tgtEl>
                                          <p:spTgt spid="149"/>
                                        </p:tgtEl>
                                        <p:attrNameLst>
                                          <p:attrName>style.visibility</p:attrName>
                                        </p:attrNameLst>
                                      </p:cBhvr>
                                      <p:to>
                                        <p:strVal val="visible"/>
                                      </p:to>
                                    </p:set>
                                    <p:animEffect transition="in" filter="fade">
                                      <p:cBhvr>
                                        <p:cTn id="32" dur="500"/>
                                        <p:tgtEl>
                                          <p:spTgt spid="14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0"/>
                                        </p:tgtEl>
                                        <p:attrNameLst>
                                          <p:attrName>style.visibility</p:attrName>
                                        </p:attrNameLst>
                                      </p:cBhvr>
                                      <p:to>
                                        <p:strVal val="visible"/>
                                      </p:to>
                                    </p:set>
                                    <p:animEffect transition="in" filter="fade">
                                      <p:cBhvr>
                                        <p:cTn id="35" dur="500"/>
                                        <p:tgtEl>
                                          <p:spTgt spid="15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1"/>
                                        </p:tgtEl>
                                        <p:attrNameLst>
                                          <p:attrName>style.visibility</p:attrName>
                                        </p:attrNameLst>
                                      </p:cBhvr>
                                      <p:to>
                                        <p:strVal val="visible"/>
                                      </p:to>
                                    </p:set>
                                    <p:animEffect transition="in" filter="fade">
                                      <p:cBhvr>
                                        <p:cTn id="38" dur="500"/>
                                        <p:tgtEl>
                                          <p:spTgt spid="151"/>
                                        </p:tgtEl>
                                      </p:cBhvr>
                                    </p:animEffect>
                                  </p:childTnLst>
                                </p:cTn>
                              </p:par>
                            </p:childTnLst>
                          </p:cTn>
                        </p:par>
                        <p:par>
                          <p:cTn id="39" fill="hold">
                            <p:stCondLst>
                              <p:cond delay="2000"/>
                            </p:stCondLst>
                            <p:childTnLst>
                              <p:par>
                                <p:cTn id="40" presetID="53" presetClass="entr" presetSubtype="16" fill="hold"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500" fill="hold"/>
                                        <p:tgtEl>
                                          <p:spTgt spid="46"/>
                                        </p:tgtEl>
                                        <p:attrNameLst>
                                          <p:attrName>ppt_w</p:attrName>
                                        </p:attrNameLst>
                                      </p:cBhvr>
                                      <p:tavLst>
                                        <p:tav tm="0">
                                          <p:val>
                                            <p:fltVal val="0"/>
                                          </p:val>
                                        </p:tav>
                                        <p:tav tm="100000">
                                          <p:val>
                                            <p:strVal val="#ppt_w"/>
                                          </p:val>
                                        </p:tav>
                                      </p:tavLst>
                                    </p:anim>
                                    <p:anim calcmode="lin" valueType="num">
                                      <p:cBhvr>
                                        <p:cTn id="43" dur="500" fill="hold"/>
                                        <p:tgtEl>
                                          <p:spTgt spid="46"/>
                                        </p:tgtEl>
                                        <p:attrNameLst>
                                          <p:attrName>ppt_h</p:attrName>
                                        </p:attrNameLst>
                                      </p:cBhvr>
                                      <p:tavLst>
                                        <p:tav tm="0">
                                          <p:val>
                                            <p:fltVal val="0"/>
                                          </p:val>
                                        </p:tav>
                                        <p:tav tm="100000">
                                          <p:val>
                                            <p:strVal val="#ppt_h"/>
                                          </p:val>
                                        </p:tav>
                                      </p:tavLst>
                                    </p:anim>
                                    <p:animEffect transition="in" filter="fade">
                                      <p:cBhvr>
                                        <p:cTn id="44" dur="500"/>
                                        <p:tgtEl>
                                          <p:spTgt spid="46"/>
                                        </p:tgtEl>
                                      </p:cBhvr>
                                    </p:animEffect>
                                  </p:childTnLst>
                                </p:cTn>
                              </p:par>
                            </p:childTnLst>
                          </p:cTn>
                        </p:par>
                        <p:par>
                          <p:cTn id="45" fill="hold">
                            <p:stCondLst>
                              <p:cond delay="2500"/>
                            </p:stCondLst>
                            <p:childTnLst>
                              <p:par>
                                <p:cTn id="46" presetID="2" presetClass="entr" presetSubtype="4" fill="hold" nodeType="afterEffect">
                                  <p:stCondLst>
                                    <p:cond delay="0"/>
                                  </p:stCondLst>
                                  <p:childTnLst>
                                    <p:set>
                                      <p:cBhvr>
                                        <p:cTn id="47" dur="1" fill="hold">
                                          <p:stCondLst>
                                            <p:cond delay="0"/>
                                          </p:stCondLst>
                                        </p:cTn>
                                        <p:tgtEl>
                                          <p:spTgt spid="56"/>
                                        </p:tgtEl>
                                        <p:attrNameLst>
                                          <p:attrName>style.visibility</p:attrName>
                                        </p:attrNameLst>
                                      </p:cBhvr>
                                      <p:to>
                                        <p:strVal val="visible"/>
                                      </p:to>
                                    </p:set>
                                    <p:anim calcmode="lin" valueType="num">
                                      <p:cBhvr additive="base">
                                        <p:cTn id="48" dur="500" fill="hold"/>
                                        <p:tgtEl>
                                          <p:spTgt spid="56"/>
                                        </p:tgtEl>
                                        <p:attrNameLst>
                                          <p:attrName>ppt_x</p:attrName>
                                        </p:attrNameLst>
                                      </p:cBhvr>
                                      <p:tavLst>
                                        <p:tav tm="0">
                                          <p:val>
                                            <p:strVal val="#ppt_x"/>
                                          </p:val>
                                        </p:tav>
                                        <p:tav tm="100000">
                                          <p:val>
                                            <p:strVal val="#ppt_x"/>
                                          </p:val>
                                        </p:tav>
                                      </p:tavLst>
                                    </p:anim>
                                    <p:anim calcmode="lin" valueType="num">
                                      <p:cBhvr additive="base">
                                        <p:cTn id="49" dur="500" fill="hold"/>
                                        <p:tgtEl>
                                          <p:spTgt spid="56"/>
                                        </p:tgtEl>
                                        <p:attrNameLst>
                                          <p:attrName>ppt_y</p:attrName>
                                        </p:attrNameLst>
                                      </p:cBhvr>
                                      <p:tavLst>
                                        <p:tav tm="0">
                                          <p:val>
                                            <p:strVal val="1+#ppt_h/2"/>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childTnLst>
                          </p:cTn>
                        </p:par>
                        <p:par>
                          <p:cTn id="56" fill="hold">
                            <p:stCondLst>
                              <p:cond delay="3500"/>
                            </p:stCondLst>
                            <p:childTnLst>
                              <p:par>
                                <p:cTn id="57" presetID="2" presetClass="entr" presetSubtype="4"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500" fill="hold"/>
                                        <p:tgtEl>
                                          <p:spTgt spid="58"/>
                                        </p:tgtEl>
                                        <p:attrNameLst>
                                          <p:attrName>ppt_x</p:attrName>
                                        </p:attrNameLst>
                                      </p:cBhvr>
                                      <p:tavLst>
                                        <p:tav tm="0">
                                          <p:val>
                                            <p:strVal val="#ppt_x"/>
                                          </p:val>
                                        </p:tav>
                                        <p:tav tm="100000">
                                          <p:val>
                                            <p:strVal val="#ppt_x"/>
                                          </p:val>
                                        </p:tav>
                                      </p:tavLst>
                                    </p:anim>
                                    <p:anim calcmode="lin" valueType="num">
                                      <p:cBhvr additive="base">
                                        <p:cTn id="60" dur="500" fill="hold"/>
                                        <p:tgtEl>
                                          <p:spTgt spid="58"/>
                                        </p:tgtEl>
                                        <p:attrNameLst>
                                          <p:attrName>ppt_y</p:attrName>
                                        </p:attrNameLst>
                                      </p:cBhvr>
                                      <p:tavLst>
                                        <p:tav tm="0">
                                          <p:val>
                                            <p:strVal val="1+#ppt_h/2"/>
                                          </p:val>
                                        </p:tav>
                                        <p:tav tm="100000">
                                          <p:val>
                                            <p:strVal val="#ppt_y"/>
                                          </p:val>
                                        </p:tav>
                                      </p:tavLst>
                                    </p:anim>
                                  </p:childTnLst>
                                </p:cTn>
                              </p:par>
                            </p:childTnLst>
                          </p:cTn>
                        </p:par>
                        <p:par>
                          <p:cTn id="61" fill="hold">
                            <p:stCondLst>
                              <p:cond delay="4000"/>
                            </p:stCondLst>
                            <p:childTnLst>
                              <p:par>
                                <p:cTn id="62" presetID="53" presetClass="entr" presetSubtype="16" fill="hold" nodeType="afterEffect">
                                  <p:stCondLst>
                                    <p:cond delay="0"/>
                                  </p:stCondLst>
                                  <p:childTnLst>
                                    <p:set>
                                      <p:cBhvr>
                                        <p:cTn id="63" dur="1" fill="hold">
                                          <p:stCondLst>
                                            <p:cond delay="0"/>
                                          </p:stCondLst>
                                        </p:cTn>
                                        <p:tgtEl>
                                          <p:spTgt spid="49"/>
                                        </p:tgtEl>
                                        <p:attrNameLst>
                                          <p:attrName>style.visibility</p:attrName>
                                        </p:attrNameLst>
                                      </p:cBhvr>
                                      <p:to>
                                        <p:strVal val="visible"/>
                                      </p:to>
                                    </p:set>
                                    <p:anim calcmode="lin" valueType="num">
                                      <p:cBhvr>
                                        <p:cTn id="64" dur="500" fill="hold"/>
                                        <p:tgtEl>
                                          <p:spTgt spid="49"/>
                                        </p:tgtEl>
                                        <p:attrNameLst>
                                          <p:attrName>ppt_w</p:attrName>
                                        </p:attrNameLst>
                                      </p:cBhvr>
                                      <p:tavLst>
                                        <p:tav tm="0">
                                          <p:val>
                                            <p:fltVal val="0"/>
                                          </p:val>
                                        </p:tav>
                                        <p:tav tm="100000">
                                          <p:val>
                                            <p:strVal val="#ppt_w"/>
                                          </p:val>
                                        </p:tav>
                                      </p:tavLst>
                                    </p:anim>
                                    <p:anim calcmode="lin" valueType="num">
                                      <p:cBhvr>
                                        <p:cTn id="65" dur="500" fill="hold"/>
                                        <p:tgtEl>
                                          <p:spTgt spid="49"/>
                                        </p:tgtEl>
                                        <p:attrNameLst>
                                          <p:attrName>ppt_h</p:attrName>
                                        </p:attrNameLst>
                                      </p:cBhvr>
                                      <p:tavLst>
                                        <p:tav tm="0">
                                          <p:val>
                                            <p:fltVal val="0"/>
                                          </p:val>
                                        </p:tav>
                                        <p:tav tm="100000">
                                          <p:val>
                                            <p:strVal val="#ppt_h"/>
                                          </p:val>
                                        </p:tav>
                                      </p:tavLst>
                                    </p:anim>
                                    <p:animEffect transition="in" filter="fade">
                                      <p:cBhvr>
                                        <p:cTn id="66" dur="500"/>
                                        <p:tgtEl>
                                          <p:spTgt spid="49"/>
                                        </p:tgtEl>
                                      </p:cBhvr>
                                    </p:animEffect>
                                  </p:childTnLst>
                                </p:cTn>
                              </p:par>
                            </p:childTnLst>
                          </p:cTn>
                        </p:par>
                        <p:par>
                          <p:cTn id="67" fill="hold">
                            <p:stCondLst>
                              <p:cond delay="4500"/>
                            </p:stCondLst>
                            <p:childTnLst>
                              <p:par>
                                <p:cTn id="68" presetID="2" presetClass="entr" presetSubtype="4" fill="hold" nodeType="afterEffect">
                                  <p:stCondLst>
                                    <p:cond delay="0"/>
                                  </p:stCondLst>
                                  <p:childTnLst>
                                    <p:set>
                                      <p:cBhvr>
                                        <p:cTn id="69" dur="1" fill="hold">
                                          <p:stCondLst>
                                            <p:cond delay="0"/>
                                          </p:stCondLst>
                                        </p:cTn>
                                        <p:tgtEl>
                                          <p:spTgt spid="59"/>
                                        </p:tgtEl>
                                        <p:attrNameLst>
                                          <p:attrName>style.visibility</p:attrName>
                                        </p:attrNameLst>
                                      </p:cBhvr>
                                      <p:to>
                                        <p:strVal val="visible"/>
                                      </p:to>
                                    </p:set>
                                    <p:anim calcmode="lin" valueType="num">
                                      <p:cBhvr additive="base">
                                        <p:cTn id="70" dur="500" fill="hold"/>
                                        <p:tgtEl>
                                          <p:spTgt spid="59"/>
                                        </p:tgtEl>
                                        <p:attrNameLst>
                                          <p:attrName>ppt_x</p:attrName>
                                        </p:attrNameLst>
                                      </p:cBhvr>
                                      <p:tavLst>
                                        <p:tav tm="0">
                                          <p:val>
                                            <p:strVal val="#ppt_x"/>
                                          </p:val>
                                        </p:tav>
                                        <p:tav tm="100000">
                                          <p:val>
                                            <p:strVal val="#ppt_x"/>
                                          </p:val>
                                        </p:tav>
                                      </p:tavLst>
                                    </p:anim>
                                    <p:anim calcmode="lin" valueType="num">
                                      <p:cBhvr additive="base">
                                        <p:cTn id="71" dur="500" fill="hold"/>
                                        <p:tgtEl>
                                          <p:spTgt spid="59"/>
                                        </p:tgtEl>
                                        <p:attrNameLst>
                                          <p:attrName>ppt_y</p:attrName>
                                        </p:attrNameLst>
                                      </p:cBhvr>
                                      <p:tavLst>
                                        <p:tav tm="0">
                                          <p:val>
                                            <p:strVal val="1+#ppt_h/2"/>
                                          </p:val>
                                        </p:tav>
                                        <p:tav tm="100000">
                                          <p:val>
                                            <p:strVal val="#ppt_y"/>
                                          </p:val>
                                        </p:tav>
                                      </p:tavLst>
                                    </p:anim>
                                  </p:childTnLst>
                                </p:cTn>
                              </p:par>
                            </p:childTnLst>
                          </p:cTn>
                        </p:par>
                        <p:par>
                          <p:cTn id="72" fill="hold">
                            <p:stCondLst>
                              <p:cond delay="5000"/>
                            </p:stCondLst>
                            <p:childTnLst>
                              <p:par>
                                <p:cTn id="73" presetID="53" presetClass="entr" presetSubtype="16"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p:cTn id="75" dur="500" fill="hold"/>
                                        <p:tgtEl>
                                          <p:spTgt spid="50"/>
                                        </p:tgtEl>
                                        <p:attrNameLst>
                                          <p:attrName>ppt_w</p:attrName>
                                        </p:attrNameLst>
                                      </p:cBhvr>
                                      <p:tavLst>
                                        <p:tav tm="0">
                                          <p:val>
                                            <p:fltVal val="0"/>
                                          </p:val>
                                        </p:tav>
                                        <p:tav tm="100000">
                                          <p:val>
                                            <p:strVal val="#ppt_w"/>
                                          </p:val>
                                        </p:tav>
                                      </p:tavLst>
                                    </p:anim>
                                    <p:anim calcmode="lin" valueType="num">
                                      <p:cBhvr>
                                        <p:cTn id="76" dur="500" fill="hold"/>
                                        <p:tgtEl>
                                          <p:spTgt spid="50"/>
                                        </p:tgtEl>
                                        <p:attrNameLst>
                                          <p:attrName>ppt_h</p:attrName>
                                        </p:attrNameLst>
                                      </p:cBhvr>
                                      <p:tavLst>
                                        <p:tav tm="0">
                                          <p:val>
                                            <p:fltVal val="0"/>
                                          </p:val>
                                        </p:tav>
                                        <p:tav tm="100000">
                                          <p:val>
                                            <p:strVal val="#ppt_h"/>
                                          </p:val>
                                        </p:tav>
                                      </p:tavLst>
                                    </p:anim>
                                    <p:animEffect transition="in" filter="fade">
                                      <p:cBhvr>
                                        <p:cTn id="77" dur="500"/>
                                        <p:tgtEl>
                                          <p:spTgt spid="50"/>
                                        </p:tgtEl>
                                      </p:cBhvr>
                                    </p:animEffect>
                                  </p:childTnLst>
                                </p:cTn>
                              </p:par>
                            </p:childTnLst>
                          </p:cTn>
                        </p:par>
                        <p:par>
                          <p:cTn id="78" fill="hold">
                            <p:stCondLst>
                              <p:cond delay="5500"/>
                            </p:stCondLst>
                            <p:childTnLst>
                              <p:par>
                                <p:cTn id="79" presetID="2" presetClass="entr" presetSubtype="4" fill="hold" nodeType="afterEffect">
                                  <p:stCondLst>
                                    <p:cond delay="0"/>
                                  </p:stCondLst>
                                  <p:childTnLst>
                                    <p:set>
                                      <p:cBhvr>
                                        <p:cTn id="80" dur="1" fill="hold">
                                          <p:stCondLst>
                                            <p:cond delay="0"/>
                                          </p:stCondLst>
                                        </p:cTn>
                                        <p:tgtEl>
                                          <p:spTgt spid="60"/>
                                        </p:tgtEl>
                                        <p:attrNameLst>
                                          <p:attrName>style.visibility</p:attrName>
                                        </p:attrNameLst>
                                      </p:cBhvr>
                                      <p:to>
                                        <p:strVal val="visible"/>
                                      </p:to>
                                    </p:set>
                                    <p:anim calcmode="lin" valueType="num">
                                      <p:cBhvr additive="base">
                                        <p:cTn id="81" dur="500" fill="hold"/>
                                        <p:tgtEl>
                                          <p:spTgt spid="60"/>
                                        </p:tgtEl>
                                        <p:attrNameLst>
                                          <p:attrName>ppt_x</p:attrName>
                                        </p:attrNameLst>
                                      </p:cBhvr>
                                      <p:tavLst>
                                        <p:tav tm="0">
                                          <p:val>
                                            <p:strVal val="#ppt_x"/>
                                          </p:val>
                                        </p:tav>
                                        <p:tav tm="100000">
                                          <p:val>
                                            <p:strVal val="#ppt_x"/>
                                          </p:val>
                                        </p:tav>
                                      </p:tavLst>
                                    </p:anim>
                                    <p:anim calcmode="lin" valueType="num">
                                      <p:cBhvr additive="base">
                                        <p:cTn id="82" dur="500" fill="hold"/>
                                        <p:tgtEl>
                                          <p:spTgt spid="60"/>
                                        </p:tgtEl>
                                        <p:attrNameLst>
                                          <p:attrName>ppt_y</p:attrName>
                                        </p:attrNameLst>
                                      </p:cBhvr>
                                      <p:tavLst>
                                        <p:tav tm="0">
                                          <p:val>
                                            <p:strVal val="1+#ppt_h/2"/>
                                          </p:val>
                                        </p:tav>
                                        <p:tav tm="100000">
                                          <p:val>
                                            <p:strVal val="#ppt_y"/>
                                          </p:val>
                                        </p:tav>
                                      </p:tavLst>
                                    </p:anim>
                                  </p:childTnLst>
                                </p:cTn>
                              </p:par>
                              <p:par>
                                <p:cTn id="83" presetID="53" presetClass="entr" presetSubtype="16" fill="hold" grpId="0" nodeType="withEffect">
                                  <p:stCondLst>
                                    <p:cond delay="0"/>
                                  </p:stCondLst>
                                  <p:childTnLst>
                                    <p:set>
                                      <p:cBhvr>
                                        <p:cTn id="84" dur="1" fill="hold">
                                          <p:stCondLst>
                                            <p:cond delay="0"/>
                                          </p:stCondLst>
                                        </p:cTn>
                                        <p:tgtEl>
                                          <p:spTgt spid="80"/>
                                        </p:tgtEl>
                                        <p:attrNameLst>
                                          <p:attrName>style.visibility</p:attrName>
                                        </p:attrNameLst>
                                      </p:cBhvr>
                                      <p:to>
                                        <p:strVal val="visible"/>
                                      </p:to>
                                    </p:set>
                                    <p:anim calcmode="lin" valueType="num">
                                      <p:cBhvr>
                                        <p:cTn id="85" dur="500" fill="hold"/>
                                        <p:tgtEl>
                                          <p:spTgt spid="80"/>
                                        </p:tgtEl>
                                        <p:attrNameLst>
                                          <p:attrName>ppt_w</p:attrName>
                                        </p:attrNameLst>
                                      </p:cBhvr>
                                      <p:tavLst>
                                        <p:tav tm="0">
                                          <p:val>
                                            <p:fltVal val="0"/>
                                          </p:val>
                                        </p:tav>
                                        <p:tav tm="100000">
                                          <p:val>
                                            <p:strVal val="#ppt_w"/>
                                          </p:val>
                                        </p:tav>
                                      </p:tavLst>
                                    </p:anim>
                                    <p:anim calcmode="lin" valueType="num">
                                      <p:cBhvr>
                                        <p:cTn id="86" dur="500" fill="hold"/>
                                        <p:tgtEl>
                                          <p:spTgt spid="80"/>
                                        </p:tgtEl>
                                        <p:attrNameLst>
                                          <p:attrName>ppt_h</p:attrName>
                                        </p:attrNameLst>
                                      </p:cBhvr>
                                      <p:tavLst>
                                        <p:tav tm="0">
                                          <p:val>
                                            <p:fltVal val="0"/>
                                          </p:val>
                                        </p:tav>
                                        <p:tav tm="100000">
                                          <p:val>
                                            <p:strVal val="#ppt_h"/>
                                          </p:val>
                                        </p:tav>
                                      </p:tavLst>
                                    </p:anim>
                                    <p:animEffect transition="in" filter="fade">
                                      <p:cBhvr>
                                        <p:cTn id="8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0" grpId="0" animBg="1"/>
      <p:bldP spid="149" grpId="0" animBg="1"/>
      <p:bldP spid="3" grpId="0"/>
      <p:bldP spid="218" grpId="0"/>
      <p:bldP spid="219" grpId="0"/>
      <p:bldP spid="80" grpId="0" animBg="1"/>
    </p:bldLst>
  </p:timing>
</p:sld>
</file>

<file path=ppt/theme/theme1.xml><?xml version="1.0" encoding="utf-8"?>
<a:theme xmlns:a="http://schemas.openxmlformats.org/drawingml/2006/main" name="Office Theme">
  <a:themeElements>
    <a:clrScheme name="Custom 3">
      <a:dk1>
        <a:sysClr val="windowText" lastClr="000000"/>
      </a:dk1>
      <a:lt1>
        <a:sysClr val="window" lastClr="FFFFFF"/>
      </a:lt1>
      <a:dk2>
        <a:srgbClr val="44546A"/>
      </a:dk2>
      <a:lt2>
        <a:srgbClr val="E7E6E6"/>
      </a:lt2>
      <a:accent1>
        <a:srgbClr val="2980B9"/>
      </a:accent1>
      <a:accent2>
        <a:srgbClr val="16A085"/>
      </a:accent2>
      <a:accent3>
        <a:srgbClr val="9BBB59"/>
      </a:accent3>
      <a:accent4>
        <a:srgbClr val="F39C12"/>
      </a:accent4>
      <a:accent5>
        <a:srgbClr val="C0392B"/>
      </a:accent5>
      <a:accent6>
        <a:srgbClr val="2C3F50"/>
      </a:accent6>
      <a:hlink>
        <a:srgbClr val="0563C1"/>
      </a:hlink>
      <a:folHlink>
        <a:srgbClr val="954F72"/>
      </a:folHlink>
    </a:clrScheme>
    <a:fontScheme name="Custom 1">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9491</TotalTime>
  <Words>2615</Words>
  <Application>Microsoft Macintosh PowerPoint</Application>
  <PresentationFormat>Widescreen</PresentationFormat>
  <Paragraphs>261</Paragraphs>
  <Slides>25</Slides>
  <Notes>25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vt:lpstr>
      <vt:lpstr>Open Sans</vt:lpstr>
      <vt:lpstr>Source Sans Pro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SignAddict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AbuSina</dc:creator>
  <cp:lastModifiedBy>Sam Kroonenburg</cp:lastModifiedBy>
  <cp:revision>1014</cp:revision>
  <dcterms:created xsi:type="dcterms:W3CDTF">2014-09-15T07:14:39Z</dcterms:created>
  <dcterms:modified xsi:type="dcterms:W3CDTF">2016-05-16T01:57:25Z</dcterms:modified>
</cp:coreProperties>
</file>

<file path=docProps/thumbnail.jpeg>
</file>